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42"/>
  </p:notesMasterIdLst>
  <p:sldIdLst>
    <p:sldId id="1951" r:id="rId3"/>
    <p:sldId id="2032" r:id="rId4"/>
    <p:sldId id="1964" r:id="rId5"/>
    <p:sldId id="1980" r:id="rId6"/>
    <p:sldId id="1976" r:id="rId7"/>
    <p:sldId id="2056" r:id="rId8"/>
    <p:sldId id="2057" r:id="rId9"/>
    <p:sldId id="2058" r:id="rId10"/>
    <p:sldId id="2059" r:id="rId11"/>
    <p:sldId id="1974" r:id="rId12"/>
    <p:sldId id="2061" r:id="rId13"/>
    <p:sldId id="2062" r:id="rId14"/>
    <p:sldId id="2063" r:id="rId15"/>
    <p:sldId id="2064" r:id="rId16"/>
    <p:sldId id="2066" r:id="rId17"/>
    <p:sldId id="2065" r:id="rId18"/>
    <p:sldId id="2037" r:id="rId19"/>
    <p:sldId id="2067" r:id="rId20"/>
    <p:sldId id="2068" r:id="rId21"/>
    <p:sldId id="2069" r:id="rId22"/>
    <p:sldId id="2070" r:id="rId23"/>
    <p:sldId id="2071" r:id="rId24"/>
    <p:sldId id="2038" r:id="rId25"/>
    <p:sldId id="2072" r:id="rId26"/>
    <p:sldId id="2073" r:id="rId27"/>
    <p:sldId id="2075" r:id="rId28"/>
    <p:sldId id="2074" r:id="rId29"/>
    <p:sldId id="2083" r:id="rId30"/>
    <p:sldId id="2076" r:id="rId31"/>
    <p:sldId id="2077" r:id="rId32"/>
    <p:sldId id="2078" r:id="rId33"/>
    <p:sldId id="2079" r:id="rId34"/>
    <p:sldId id="1986" r:id="rId35"/>
    <p:sldId id="2002" r:id="rId36"/>
    <p:sldId id="2080" r:id="rId37"/>
    <p:sldId id="2081" r:id="rId38"/>
    <p:sldId id="2082" r:id="rId39"/>
    <p:sldId id="1948" r:id="rId40"/>
    <p:sldId id="1894"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0000"/>
    <a:srgbClr val="960000"/>
    <a:srgbClr val="5BD4FF"/>
    <a:srgbClr val="33CAFF"/>
    <a:srgbClr val="F1EC20"/>
    <a:srgbClr val="3BCCFF"/>
    <a:srgbClr val="FFF3E5"/>
    <a:srgbClr val="FFEBD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45" autoAdjust="0"/>
    <p:restoredTop sz="86424" autoAdjust="0"/>
  </p:normalViewPr>
  <p:slideViewPr>
    <p:cSldViewPr>
      <p:cViewPr varScale="1">
        <p:scale>
          <a:sx n="97" d="100"/>
          <a:sy n="97" d="100"/>
        </p:scale>
        <p:origin x="-602"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3" d="100"/>
          <a:sy n="83" d="100"/>
        </p:scale>
        <p:origin x="-3241"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68478F-85AB-4F2F-9836-360E2A3B8D3A}" type="datetimeFigureOut">
              <a:rPr lang="en-US" smtClean="0"/>
              <a:pPr/>
              <a:t>2/6/2023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9C13DB-1E66-41C6-A5A3-6652159ABCB2}" type="slidenum">
              <a:rPr lang="en-US" smtClean="0"/>
              <a:pPr/>
              <a:t>‹#›</a:t>
            </a:fld>
            <a:endParaRPr lang="en-US" dirty="0"/>
          </a:p>
        </p:txBody>
      </p:sp>
    </p:spTree>
    <p:extLst>
      <p:ext uri="{BB962C8B-B14F-4D97-AF65-F5344CB8AC3E}">
        <p14:creationId xmlns="" xmlns:p14="http://schemas.microsoft.com/office/powerpoint/2010/main" val="1485134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extLst>
      <p:ext uri="{BB962C8B-B14F-4D97-AF65-F5344CB8AC3E}">
        <p14:creationId xmlns="" xmlns:p14="http://schemas.microsoft.com/office/powerpoint/2010/main" val="3845665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2321187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196390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2865327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1122779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20085883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25145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23321740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22603793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632612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402537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2823769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1631293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37909548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18660912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11064072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28041306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30041690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30041690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6972312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25721888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1286563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751484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17061906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40095324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22332261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18549064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36525027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39</a:t>
            </a:fld>
            <a:endParaRPr lang="en-US" dirty="0">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1475754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2777227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3529889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1604581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893129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2336390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1535415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2/6/2023</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2/6/2023</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2/6/2023</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2/6/2023</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2/6/2023</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2/6/2023</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2/6/2023</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2/6/2023</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2/6/2023</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2/6/2023</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2/6/2023</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2/6/2023</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2/6/2023</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2/6/2023</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2/6/2023</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2/6/2023</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2/6/2023</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2/6/2023</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2/6/2023</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2/6/2023</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8" name="Rectangle 7"/>
          <p:cNvSpPr/>
          <p:nvPr/>
        </p:nvSpPr>
        <p:spPr>
          <a:xfrm>
            <a:off x="457200" y="4801490"/>
            <a:ext cx="8534400" cy="1323439"/>
          </a:xfrm>
          <a:prstGeom prst="rect">
            <a:avLst/>
          </a:prstGeom>
        </p:spPr>
        <p:txBody>
          <a:bodyPr wrap="square">
            <a:spAutoFit/>
          </a:bodyPr>
          <a:lstStyle/>
          <a:p>
            <a:pPr algn="ctr"/>
            <a:r>
              <a:rPr lang="en-US" sz="4000" b="1" dirty="0" smtClean="0">
                <a:ln w="12700">
                  <a:solidFill>
                    <a:srgbClr val="002060"/>
                  </a:solidFill>
                </a:ln>
                <a:solidFill>
                  <a:schemeClr val="accent1">
                    <a:lumMod val="75000"/>
                  </a:schemeClr>
                </a:solidFill>
                <a:effectLst>
                  <a:outerShdw blurRad="63500" dist="63500" dir="2700000" algn="tl">
                    <a:srgbClr val="000000">
                      <a:alpha val="45000"/>
                    </a:srgbClr>
                  </a:outerShdw>
                </a:effectLst>
                <a:latin typeface="Britannic Bold" pitchFamily="34" charset="0"/>
              </a:rPr>
              <a:t> </a:t>
            </a: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Week  44  </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08 February 2023</a:t>
            </a:r>
            <a:endParaRPr lang="en-US" sz="4000" b="1" dirty="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
        <p:nvSpPr>
          <p:cNvPr id="5" name="Rectangle 4"/>
          <p:cNvSpPr/>
          <p:nvPr/>
        </p:nvSpPr>
        <p:spPr>
          <a:xfrm>
            <a:off x="179294" y="514889"/>
            <a:ext cx="8839200" cy="1600438"/>
          </a:xfrm>
          <a:prstGeom prst="rect">
            <a:avLst/>
          </a:prstGeom>
          <a:effectLst>
            <a:innerShdw blurRad="63500" dist="63500" dir="13500000">
              <a:schemeClr val="bg1">
                <a:alpha val="50000"/>
              </a:schemeClr>
            </a:innerShdw>
          </a:effectLst>
        </p:spPr>
        <p:txBody>
          <a:bodyPr wrap="square">
            <a:spAutoFit/>
          </a:bodyPr>
          <a:lstStyle/>
          <a:p>
            <a:pPr algn="ctr"/>
            <a:r>
              <a:rPr lang="en-US" sz="5400" b="1" dirty="0" smtClean="0">
                <a:ln w="12700">
                  <a:solidFill>
                    <a:srgbClr val="002060"/>
                  </a:solidFill>
                </a:ln>
                <a:solidFill>
                  <a:srgbClr val="C00000"/>
                </a:solidFill>
                <a:effectLst>
                  <a:outerShdw blurRad="63500" dist="63500" dir="2700000" algn="tl">
                    <a:srgbClr val="000000">
                      <a:alpha val="45000"/>
                    </a:srgbClr>
                  </a:outerShdw>
                </a:effectLst>
                <a:latin typeface="Britannic Bold" pitchFamily="34" charset="0"/>
              </a:rPr>
              <a:t> </a:t>
            </a:r>
            <a:r>
              <a:rPr lang="en-US" sz="4000" b="1" dirty="0" smtClean="0">
                <a:ln w="12700">
                  <a:solidFill>
                    <a:srgbClr val="002060"/>
                  </a:solidFill>
                </a:ln>
                <a:solidFill>
                  <a:schemeClr val="accent1">
                    <a:lumMod val="75000"/>
                  </a:schemeClr>
                </a:solidFill>
                <a:effectLst>
                  <a:outerShdw blurRad="63500" dist="63500" dir="2700000" algn="tl">
                    <a:srgbClr val="000000">
                      <a:alpha val="45000"/>
                    </a:srgbClr>
                  </a:outerShdw>
                </a:effectLst>
                <a:latin typeface="Britannic Bold" pitchFamily="34" charset="0"/>
              </a:rPr>
              <a:t>Counsel from a Concerned Apostle</a:t>
            </a:r>
          </a:p>
          <a:p>
            <a:pPr algn="ctr"/>
            <a:r>
              <a:rPr lang="en-US" sz="4400" b="1" dirty="0" smtClean="0">
                <a:ln w="12700">
                  <a:solidFill>
                    <a:srgbClr val="002060"/>
                  </a:solidFill>
                </a:ln>
                <a:solidFill>
                  <a:schemeClr val="accent1">
                    <a:lumMod val="75000"/>
                  </a:schemeClr>
                </a:solidFill>
                <a:effectLst>
                  <a:outerShdw blurRad="63500" dist="63500" dir="2700000" algn="tl">
                    <a:srgbClr val="000000">
                      <a:alpha val="45000"/>
                    </a:srgbClr>
                  </a:outerShdw>
                </a:effectLst>
                <a:latin typeface="Britannic Bold" pitchFamily="34" charset="0"/>
              </a:rPr>
              <a:t>2:1 – 10</a:t>
            </a:r>
          </a:p>
        </p:txBody>
      </p:sp>
      <p:sp>
        <p:nvSpPr>
          <p:cNvPr id="9" name="TextBox 8"/>
          <p:cNvSpPr txBox="1"/>
          <p:nvPr/>
        </p:nvSpPr>
        <p:spPr>
          <a:xfrm>
            <a:off x="3657600" y="2634972"/>
            <a:ext cx="1295400" cy="369332"/>
          </a:xfrm>
          <a:prstGeom prst="rect">
            <a:avLst/>
          </a:prstGeom>
          <a:solidFill>
            <a:schemeClr val="accent1">
              <a:lumMod val="40000"/>
              <a:lumOff val="60000"/>
            </a:schemeClr>
          </a:solidFill>
        </p:spPr>
        <p:txBody>
          <a:bodyPr wrap="square" rtlCol="0">
            <a:spAutoFit/>
          </a:bodyPr>
          <a:lstStyle/>
          <a:p>
            <a:endParaRPr lang="en-US" dirty="0"/>
          </a:p>
        </p:txBody>
      </p:sp>
      <p:sp>
        <p:nvSpPr>
          <p:cNvPr id="6" name="TextBox 5"/>
          <p:cNvSpPr txBox="1"/>
          <p:nvPr/>
        </p:nvSpPr>
        <p:spPr>
          <a:xfrm>
            <a:off x="1600200" y="4343400"/>
            <a:ext cx="6248400" cy="461665"/>
          </a:xfrm>
          <a:prstGeom prst="rect">
            <a:avLst/>
          </a:prstGeom>
          <a:noFill/>
        </p:spPr>
        <p:txBody>
          <a:bodyPr wrap="square" rtlCol="0">
            <a:spAutoFit/>
          </a:bodyPr>
          <a:lstStyle/>
          <a:p>
            <a:pPr algn="ctr"/>
            <a:r>
              <a:rPr lang="en-US" sz="2400" b="1" dirty="0" smtClean="0">
                <a:effectLst>
                  <a:outerShdw blurRad="38100" dist="38100" dir="2700000" algn="tl">
                    <a:srgbClr val="000000">
                      <a:alpha val="43137"/>
                    </a:srgbClr>
                  </a:outerShdw>
                </a:effectLst>
                <a:latin typeface="Arial Rounded MT Bold" panose="020F0704030504030204" pitchFamily="34" charset="0"/>
              </a:rPr>
              <a:t>The Sufficiency of Jesus </a:t>
            </a:r>
            <a:r>
              <a:rPr lang="en-US" sz="2400" b="1" dirty="0">
                <a:effectLst>
                  <a:outerShdw blurRad="38100" dist="38100" dir="2700000" algn="tl">
                    <a:srgbClr val="000000">
                      <a:alpha val="43137"/>
                    </a:srgbClr>
                  </a:outerShdw>
                </a:effectLst>
                <a:latin typeface="Arial Rounded MT Bold" panose="020F0704030504030204" pitchFamily="34" charset="0"/>
              </a:rPr>
              <a:t>Christ </a:t>
            </a:r>
          </a:p>
        </p:txBody>
      </p:sp>
    </p:spTree>
    <p:extLst>
      <p:ext uri="{BB962C8B-B14F-4D97-AF65-F5344CB8AC3E}">
        <p14:creationId xmlns="" xmlns:p14="http://schemas.microsoft.com/office/powerpoint/2010/main" val="4015015401"/>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2:1 – 5 </a:t>
            </a:r>
            <a:endPar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28600" y="1215465"/>
            <a:ext cx="8763000" cy="4378122"/>
          </a:xfrm>
          <a:prstGeom prst="rect">
            <a:avLst/>
          </a:prstGeom>
          <a:noFill/>
          <a:effectLst/>
        </p:spPr>
        <p:txBody>
          <a:bodyPr wrap="square" rtlCol="0">
            <a:spAutoFit/>
          </a:bodyPr>
          <a:lstStyle/>
          <a:p>
            <a:pPr indent="457200">
              <a:spcAft>
                <a:spcPts val="1200"/>
              </a:spcAft>
            </a:pPr>
            <a:r>
              <a:rPr lang="en-US" sz="2350" b="1" dirty="0" smtClean="0">
                <a:latin typeface="Cambria" pitchFamily="18" charset="0"/>
              </a:rPr>
              <a:t>The thoughts from </a:t>
            </a:r>
            <a:r>
              <a:rPr lang="en-US" sz="2350" b="1" dirty="0" smtClean="0">
                <a:effectLst>
                  <a:outerShdw blurRad="38100" dist="38100" dir="2700000" algn="tl">
                    <a:srgbClr val="000000">
                      <a:alpha val="43137"/>
                    </a:srgbClr>
                  </a:outerShdw>
                </a:effectLst>
                <a:latin typeface="Cambria" pitchFamily="18" charset="0"/>
              </a:rPr>
              <a:t>1:29</a:t>
            </a:r>
            <a:r>
              <a:rPr lang="en-US" sz="2350" b="1" dirty="0" smtClean="0">
                <a:latin typeface="Cambria" pitchFamily="18" charset="0"/>
              </a:rPr>
              <a:t> where Paul mentioned that in his ministry as an apostle, he was determined to </a:t>
            </a:r>
            <a:r>
              <a:rPr lang="en-US" sz="2350" b="1" i="1" dirty="0" smtClean="0">
                <a:latin typeface="Cambria" pitchFamily="18" charset="0"/>
              </a:rPr>
              <a:t>labor, striving according to the power of Christ working in him</a:t>
            </a:r>
            <a:r>
              <a:rPr lang="en-US" sz="2350" b="1" dirty="0" smtClean="0">
                <a:latin typeface="Cambria" pitchFamily="18" charset="0"/>
              </a:rPr>
              <a:t>, flows </a:t>
            </a:r>
            <a:r>
              <a:rPr lang="en-US" sz="2350" b="1" dirty="0">
                <a:latin typeface="Cambria" pitchFamily="18" charset="0"/>
              </a:rPr>
              <a:t>right </a:t>
            </a:r>
            <a:r>
              <a:rPr lang="en-US" sz="2350" b="1" dirty="0" smtClean="0">
                <a:latin typeface="Cambria" pitchFamily="18" charset="0"/>
              </a:rPr>
              <a:t>into the first verse of chapter two.    </a:t>
            </a:r>
          </a:p>
          <a:p>
            <a:pPr>
              <a:spcAft>
                <a:spcPts val="1200"/>
              </a:spcAft>
              <a:tabLst>
                <a:tab pos="511175" algn="l"/>
                <a:tab pos="627063" algn="l"/>
                <a:tab pos="690563" algn="l"/>
              </a:tabLst>
            </a:pPr>
            <a:r>
              <a:rPr lang="en-US" sz="2350" b="1" dirty="0" smtClean="0">
                <a:latin typeface="Cambria" pitchFamily="18" charset="0"/>
              </a:rPr>
              <a:t>	In </a:t>
            </a:r>
            <a:r>
              <a:rPr lang="en-US" sz="2350" b="1" dirty="0" smtClean="0">
                <a:effectLst>
                  <a:outerShdw blurRad="38100" dist="38100" dir="2700000" algn="tl">
                    <a:srgbClr val="000000">
                      <a:alpha val="43137"/>
                    </a:srgbClr>
                  </a:outerShdw>
                </a:effectLst>
                <a:latin typeface="Cambria" pitchFamily="18" charset="0"/>
              </a:rPr>
              <a:t>Colossians 2:1</a:t>
            </a:r>
            <a:r>
              <a:rPr lang="en-US" sz="2350" b="1" dirty="0" smtClean="0">
                <a:latin typeface="Cambria" pitchFamily="18" charset="0"/>
              </a:rPr>
              <a:t>, Paul makes this striving personal: </a:t>
            </a:r>
            <a:r>
              <a:rPr lang="en-US" sz="2350" b="1" i="1" dirty="0" smtClean="0">
                <a:latin typeface="Cambria" pitchFamily="18" charset="0"/>
              </a:rPr>
              <a:t>“I want you to know how great a struggle I have on your behalf </a:t>
            </a:r>
            <a:r>
              <a:rPr lang="en-US" sz="2350" b="1" i="1" dirty="0">
                <a:latin typeface="Cambria" panose="02040503050406030204" pitchFamily="18" charset="0"/>
                <a:ea typeface="Cambria" panose="02040503050406030204" pitchFamily="18" charset="0"/>
              </a:rPr>
              <a:t>and for those who are at Laodicea, and for all those who have not personally seen my </a:t>
            </a:r>
            <a:r>
              <a:rPr lang="en-US" sz="2350" b="1" i="1" dirty="0" smtClean="0">
                <a:latin typeface="Cambria" panose="02040503050406030204" pitchFamily="18" charset="0"/>
                <a:ea typeface="Cambria" panose="02040503050406030204" pitchFamily="18" charset="0"/>
              </a:rPr>
              <a:t>face</a:t>
            </a:r>
            <a:r>
              <a:rPr lang="en-US" sz="2350" b="1" dirty="0" smtClean="0">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a:t>
            </a:r>
            <a:r>
              <a:rPr lang="en-US" sz="2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NASB</a:t>
            </a:r>
            <a:r>
              <a:rPr lang="en-US" sz="2350" b="1" dirty="0" smtClean="0">
                <a:latin typeface="Cambria" panose="02040503050406030204" pitchFamily="18" charset="0"/>
                <a:ea typeface="Cambria" panose="02040503050406030204" pitchFamily="18" charset="0"/>
              </a:rPr>
              <a:t>). </a:t>
            </a:r>
            <a:endParaRPr lang="en-US" sz="2350" b="1" dirty="0" smtClean="0">
              <a:latin typeface="Cambria" panose="02040503050406030204" pitchFamily="18" charset="0"/>
              <a:ea typeface="Cambria" panose="02040503050406030204" pitchFamily="18" charset="0"/>
            </a:endParaRPr>
          </a:p>
          <a:p>
            <a:pPr>
              <a:spcAft>
                <a:spcPts val="1200"/>
              </a:spcAft>
              <a:tabLst>
                <a:tab pos="511175" algn="l"/>
                <a:tab pos="627063" algn="l"/>
                <a:tab pos="690563" algn="l"/>
              </a:tabLst>
            </a:pPr>
            <a:r>
              <a:rPr lang="en-US" sz="2350" b="1" dirty="0">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      Paul expressed that his labor in ministry also benefited the church at Laodicea, and all the neighboring churches who had not met him face-to-face. </a:t>
            </a:r>
            <a:r>
              <a:rPr lang="en-US" sz="2350" b="1" i="1" dirty="0" smtClean="0">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 </a:t>
            </a:r>
          </a:p>
        </p:txBody>
      </p:sp>
    </p:spTree>
    <p:extLst>
      <p:ext uri="{BB962C8B-B14F-4D97-AF65-F5344CB8AC3E}">
        <p14:creationId xmlns="" xmlns:p14="http://schemas.microsoft.com/office/powerpoint/2010/main" val="351991616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2:1 – 5 </a:t>
            </a:r>
            <a:endPar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06500"/>
            <a:ext cx="8686800" cy="5616922"/>
          </a:xfrm>
          <a:prstGeom prst="rect">
            <a:avLst/>
          </a:prstGeom>
          <a:noFill/>
          <a:effectLst/>
        </p:spPr>
        <p:txBody>
          <a:bodyPr wrap="square" rtlCol="0">
            <a:spAutoFit/>
          </a:bodyPr>
          <a:lstStyle/>
          <a:p>
            <a:pPr indent="457200">
              <a:spcAft>
                <a:spcPts val="1200"/>
              </a:spcAft>
            </a:pPr>
            <a:r>
              <a:rPr lang="en-US" sz="2350" b="1" dirty="0" smtClean="0">
                <a:latin typeface="Cambria" panose="02040503050406030204" pitchFamily="18" charset="0"/>
                <a:ea typeface="Cambria" panose="02040503050406030204" pitchFamily="18" charset="0"/>
              </a:rPr>
              <a:t>Paul’s desire for his labor was that by it, all the churches in the region would be encouraged by having their hearts “</a:t>
            </a:r>
            <a:r>
              <a:rPr lang="en-US" sz="2350" b="1" i="1" dirty="0" smtClean="0">
                <a:latin typeface="Cambria" panose="02040503050406030204" pitchFamily="18" charset="0"/>
                <a:ea typeface="Cambria" panose="02040503050406030204" pitchFamily="18" charset="0"/>
              </a:rPr>
              <a:t>knit together in love</a:t>
            </a:r>
            <a:r>
              <a:rPr lang="en-US" sz="2350" b="1" dirty="0" smtClean="0">
                <a:latin typeface="Cambria" panose="02040503050406030204" pitchFamily="18" charset="0"/>
                <a:ea typeface="Cambria" panose="02040503050406030204" pitchFamily="18" charset="0"/>
              </a:rPr>
              <a:t>”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2:2</a:t>
            </a:r>
            <a:r>
              <a:rPr lang="en-US" sz="2350" b="1" dirty="0" smtClean="0">
                <a:latin typeface="Cambria" panose="02040503050406030204" pitchFamily="18" charset="0"/>
                <a:ea typeface="Cambria" panose="02040503050406030204" pitchFamily="18" charset="0"/>
              </a:rPr>
              <a:t>). </a:t>
            </a:r>
          </a:p>
          <a:p>
            <a:pPr indent="457200">
              <a:spcAft>
                <a:spcPts val="1200"/>
              </a:spcAft>
            </a:pPr>
            <a:r>
              <a:rPr lang="en-US" sz="2350" b="1" dirty="0" smtClean="0">
                <a:latin typeface="Cambria" panose="02040503050406030204" pitchFamily="18" charset="0"/>
                <a:ea typeface="Cambria" panose="02040503050406030204" pitchFamily="18" charset="0"/>
              </a:rPr>
              <a:t>The word used here for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knit together</a:t>
            </a:r>
            <a:r>
              <a:rPr lang="en-US" sz="2350" b="1" dirty="0" smtClean="0">
                <a:latin typeface="Cambria" panose="02040503050406030204" pitchFamily="18" charset="0"/>
                <a:ea typeface="Cambria" panose="02040503050406030204" pitchFamily="18" charset="0"/>
              </a:rPr>
              <a:t>” is the same word used in Ephesians to describe how the body of Christ </a:t>
            </a:r>
            <a:r>
              <a:rPr lang="en-US" sz="2350" b="1" dirty="0" smtClean="0">
                <a:latin typeface="Cambria" panose="02040503050406030204" pitchFamily="18" charset="0"/>
                <a:ea typeface="Cambria" panose="02040503050406030204" pitchFamily="18" charset="0"/>
              </a:rPr>
              <a:t>is       </a:t>
            </a:r>
            <a:r>
              <a:rPr lang="en-US" sz="2350" b="1" i="1" dirty="0" smtClean="0">
                <a:latin typeface="Cambria" panose="02040503050406030204" pitchFamily="18" charset="0"/>
                <a:ea typeface="Cambria" panose="02040503050406030204" pitchFamily="18" charset="0"/>
              </a:rPr>
              <a:t>“fitted and held together by what every joint supplies”</a:t>
            </a:r>
            <a:r>
              <a:rPr lang="en-US" sz="2350" b="1" dirty="0" smtClean="0">
                <a:latin typeface="Cambria" panose="02040503050406030204" pitchFamily="18" charset="0"/>
                <a:ea typeface="Cambria" panose="02040503050406030204" pitchFamily="18" charset="0"/>
              </a:rPr>
              <a:t> as each part works together to build up the whole body </a:t>
            </a:r>
            <a:r>
              <a:rPr lang="en-US" sz="2350" b="1" i="1" dirty="0" smtClean="0">
                <a:latin typeface="Cambria" panose="02040503050406030204" pitchFamily="18" charset="0"/>
                <a:ea typeface="Cambria" panose="02040503050406030204" pitchFamily="18" charset="0"/>
              </a:rPr>
              <a:t>“in love”</a:t>
            </a:r>
            <a:r>
              <a:rPr lang="en-US" sz="2350" b="1" dirty="0" smtClean="0">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Eph. 4:16</a:t>
            </a:r>
            <a:r>
              <a:rPr lang="en-US" sz="2350" b="1" dirty="0" smtClean="0">
                <a:latin typeface="Cambria" panose="02040503050406030204" pitchFamily="18" charset="0"/>
                <a:ea typeface="Cambria" panose="02040503050406030204" pitchFamily="18" charset="0"/>
              </a:rPr>
              <a:t>)</a:t>
            </a:r>
          </a:p>
          <a:p>
            <a:pPr indent="457200">
              <a:spcAft>
                <a:spcPts val="1200"/>
              </a:spcAft>
            </a:pPr>
            <a:r>
              <a:rPr lang="en-US" sz="2350" b="1" dirty="0" smtClean="0">
                <a:latin typeface="Cambria" panose="02040503050406030204" pitchFamily="18" charset="0"/>
                <a:ea typeface="Cambria" panose="02040503050406030204" pitchFamily="18" charset="0"/>
              </a:rPr>
              <a:t>Paul is saying that this spiritual growth of the body that occurs as the members are fitted together in love results </a:t>
            </a:r>
            <a:r>
              <a:rPr lang="en-US" sz="2350" b="1" dirty="0" smtClean="0">
                <a:latin typeface="Cambria" panose="02040503050406030204" pitchFamily="18" charset="0"/>
                <a:ea typeface="Cambria" panose="02040503050406030204" pitchFamily="18" charset="0"/>
              </a:rPr>
              <a:t>in    </a:t>
            </a:r>
            <a:r>
              <a:rPr lang="en-US" sz="2350" b="1" i="1" dirty="0" smtClean="0">
                <a:latin typeface="Cambria" panose="02040503050406030204" pitchFamily="18" charset="0"/>
                <a:ea typeface="Cambria" panose="02040503050406030204" pitchFamily="18" charset="0"/>
              </a:rPr>
              <a:t>“all the wealth that comes from a full assurance of understanding” </a:t>
            </a:r>
            <a:r>
              <a:rPr lang="en-US" sz="2350" b="1" dirty="0" smtClean="0">
                <a:latin typeface="Cambria" panose="02040503050406030204" pitchFamily="18" charset="0"/>
                <a:ea typeface="Cambria" panose="02040503050406030204" pitchFamily="18" charset="0"/>
              </a:rPr>
              <a:t>(</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2:2</a:t>
            </a:r>
            <a:r>
              <a:rPr lang="en-US" sz="2350" b="1" dirty="0" smtClean="0">
                <a:latin typeface="Cambria" panose="02040503050406030204" pitchFamily="18" charset="0"/>
                <a:ea typeface="Cambria" panose="02040503050406030204" pitchFamily="18" charset="0"/>
              </a:rPr>
              <a:t>). </a:t>
            </a:r>
          </a:p>
          <a:p>
            <a:pPr indent="457200">
              <a:spcAft>
                <a:spcPts val="1200"/>
              </a:spcAft>
            </a:pPr>
            <a:r>
              <a:rPr lang="en-US" sz="2350" b="1" dirty="0" smtClean="0">
                <a:latin typeface="Cambria" panose="02040503050406030204" pitchFamily="18" charset="0"/>
                <a:ea typeface="Cambria" panose="02040503050406030204" pitchFamily="18" charset="0"/>
              </a:rPr>
              <a:t>This </a:t>
            </a:r>
            <a:r>
              <a:rPr lang="en-US" sz="2350" b="1" dirty="0" smtClean="0">
                <a:latin typeface="Cambria" panose="02040503050406030204" pitchFamily="18" charset="0"/>
                <a:ea typeface="Cambria" panose="02040503050406030204" pitchFamily="18" charset="0"/>
              </a:rPr>
              <a:t>full </a:t>
            </a:r>
            <a:r>
              <a:rPr lang="en-US" sz="2350" b="1" dirty="0" smtClean="0">
                <a:latin typeface="Cambria" panose="02040503050406030204" pitchFamily="18" charset="0"/>
                <a:ea typeface="Cambria" panose="02040503050406030204" pitchFamily="18" charset="0"/>
              </a:rPr>
              <a:t>assurance of </a:t>
            </a:r>
            <a:r>
              <a:rPr lang="en-US" sz="2350" b="1" dirty="0" smtClean="0">
                <a:latin typeface="Cambria" panose="02040503050406030204" pitchFamily="18" charset="0"/>
                <a:ea typeface="Cambria" panose="02040503050406030204" pitchFamily="18" charset="0"/>
              </a:rPr>
              <a:t>understanding </a:t>
            </a:r>
            <a:r>
              <a:rPr lang="en-US" sz="2350" b="1" dirty="0" smtClean="0">
                <a:latin typeface="Cambria" panose="02040503050406030204" pitchFamily="18" charset="0"/>
                <a:ea typeface="Cambria" panose="02040503050406030204" pitchFamily="18" charset="0"/>
              </a:rPr>
              <a:t>being </a:t>
            </a:r>
            <a:r>
              <a:rPr lang="en-US" sz="2350" b="1" i="1" dirty="0" smtClean="0">
                <a:latin typeface="Cambria" panose="02040503050406030204" pitchFamily="18" charset="0"/>
                <a:ea typeface="Cambria" panose="02040503050406030204" pitchFamily="18" charset="0"/>
              </a:rPr>
              <a:t>“a true </a:t>
            </a:r>
            <a:r>
              <a:rPr lang="en-US" sz="2350" b="1" i="1" dirty="0" smtClean="0">
                <a:latin typeface="Cambria" panose="02040503050406030204" pitchFamily="18" charset="0"/>
                <a:ea typeface="Cambria" panose="02040503050406030204" pitchFamily="18" charset="0"/>
              </a:rPr>
              <a:t>knowledge </a:t>
            </a:r>
            <a:r>
              <a:rPr lang="en-US" sz="2350" b="1" i="1" dirty="0" smtClean="0">
                <a:latin typeface="Cambria" panose="02040503050406030204" pitchFamily="18" charset="0"/>
                <a:ea typeface="Cambria" panose="02040503050406030204" pitchFamily="18" charset="0"/>
              </a:rPr>
              <a:t>of God’s mystery”</a:t>
            </a:r>
            <a:r>
              <a:rPr lang="en-US" sz="2350" b="1" dirty="0" smtClean="0">
                <a:latin typeface="Cambria" panose="02040503050406030204" pitchFamily="18" charset="0"/>
                <a:ea typeface="Cambria" panose="02040503050406030204" pitchFamily="18" charset="0"/>
              </a:rPr>
              <a:t>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2:2</a:t>
            </a:r>
            <a:r>
              <a:rPr lang="en-US" sz="2350" b="1" dirty="0" smtClean="0">
                <a:latin typeface="Cambria" panose="02040503050406030204" pitchFamily="18" charset="0"/>
                <a:ea typeface="Cambria" panose="02040503050406030204" pitchFamily="18" charset="0"/>
              </a:rPr>
              <a:t>). </a:t>
            </a:r>
          </a:p>
        </p:txBody>
      </p:sp>
    </p:spTree>
    <p:extLst>
      <p:ext uri="{BB962C8B-B14F-4D97-AF65-F5344CB8AC3E}">
        <p14:creationId xmlns="" xmlns:p14="http://schemas.microsoft.com/office/powerpoint/2010/main" val="11931965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2:1 – 5 </a:t>
            </a:r>
            <a:endPar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81000" y="1219200"/>
            <a:ext cx="8610600" cy="5255285"/>
          </a:xfrm>
          <a:prstGeom prst="rect">
            <a:avLst/>
          </a:prstGeom>
          <a:noFill/>
          <a:effectLst/>
        </p:spPr>
        <p:txBody>
          <a:bodyPr wrap="square" rtlCol="0">
            <a:spAutoFit/>
          </a:bodyPr>
          <a:lstStyle/>
          <a:p>
            <a:pPr indent="457200">
              <a:spcAft>
                <a:spcPts val="1200"/>
              </a:spcAft>
            </a:pPr>
            <a:r>
              <a:rPr lang="en-US" sz="2350" b="1" dirty="0" smtClean="0">
                <a:latin typeface="Cambria" panose="02040503050406030204" pitchFamily="18" charset="0"/>
                <a:ea typeface="Cambria" panose="02040503050406030204" pitchFamily="18" charset="0"/>
              </a:rPr>
              <a:t>Remember the Gnostic false teachers emphasized seeking mysterious knowledge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gnosis</a:t>
            </a:r>
            <a:r>
              <a:rPr lang="en-US" sz="2350" b="1" dirty="0" smtClean="0">
                <a:latin typeface="Cambria" panose="02040503050406030204" pitchFamily="18" charset="0"/>
                <a:ea typeface="Cambria" panose="02040503050406030204" pitchFamily="18" charset="0"/>
              </a:rPr>
              <a:t>) but as something beyond Jesus Christ</a:t>
            </a:r>
            <a:r>
              <a:rPr lang="en-US" sz="2350" b="1" dirty="0">
                <a:latin typeface="Cambria" panose="02040503050406030204" pitchFamily="18" charset="0"/>
                <a:ea typeface="Cambria" panose="02040503050406030204" pitchFamily="18" charset="0"/>
              </a:rPr>
              <a:t>. </a:t>
            </a:r>
            <a:endParaRPr lang="en-US" sz="2350" b="1" dirty="0" smtClean="0">
              <a:latin typeface="Cambria" panose="02040503050406030204" pitchFamily="18" charset="0"/>
              <a:ea typeface="Cambria" panose="02040503050406030204" pitchFamily="18" charset="0"/>
            </a:endParaRPr>
          </a:p>
          <a:p>
            <a:pPr indent="457200">
              <a:spcAft>
                <a:spcPts val="1200"/>
              </a:spcAft>
            </a:pPr>
            <a:r>
              <a:rPr lang="en-US" sz="2350" b="1" dirty="0">
                <a:latin typeface="Cambria" panose="02040503050406030204" pitchFamily="18" charset="0"/>
                <a:ea typeface="Cambria" panose="02040503050406030204" pitchFamily="18" charset="0"/>
              </a:rPr>
              <a:t>Paul </a:t>
            </a:r>
            <a:r>
              <a:rPr lang="en-US" sz="2350" b="1" dirty="0" smtClean="0">
                <a:latin typeface="Cambria" panose="02040503050406030204" pitchFamily="18" charset="0"/>
                <a:ea typeface="Cambria" panose="02040503050406030204" pitchFamily="18" charset="0"/>
              </a:rPr>
              <a:t>says, the </a:t>
            </a:r>
            <a:r>
              <a:rPr lang="en-US" sz="2350" b="1" u="sng"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true</a:t>
            </a:r>
            <a:r>
              <a:rPr lang="en-US" sz="235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u="sng"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knowledge</a:t>
            </a:r>
            <a:r>
              <a:rPr lang="en-US" sz="235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dirty="0">
                <a:latin typeface="Cambria" panose="02040503050406030204" pitchFamily="18" charset="0"/>
                <a:ea typeface="Cambria" panose="02040503050406030204" pitchFamily="18" charset="0"/>
              </a:rPr>
              <a:t>of God’s </a:t>
            </a:r>
            <a:r>
              <a:rPr lang="en-US" sz="2350" b="1" dirty="0" smtClean="0">
                <a:latin typeface="Cambria" panose="02040503050406030204" pitchFamily="18" charset="0"/>
                <a:ea typeface="Cambria" panose="02040503050406030204" pitchFamily="18" charset="0"/>
              </a:rPr>
              <a:t>mystery is, </a:t>
            </a:r>
            <a:r>
              <a:rPr lang="en-US" sz="2350" b="1" i="1" dirty="0">
                <a:latin typeface="Cambria" panose="02040503050406030204" pitchFamily="18" charset="0"/>
                <a:ea typeface="Cambria" panose="02040503050406030204" pitchFamily="18" charset="0"/>
              </a:rPr>
              <a:t>“</a:t>
            </a:r>
            <a:r>
              <a:rPr lang="en-US" sz="235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Christ Himself, </a:t>
            </a:r>
            <a:r>
              <a:rPr lang="en-US" sz="2350" b="1" i="1" dirty="0">
                <a:latin typeface="Cambria" panose="02040503050406030204" pitchFamily="18" charset="0"/>
                <a:ea typeface="Cambria" panose="02040503050406030204" pitchFamily="18" charset="0"/>
              </a:rPr>
              <a:t>in whom are hidden all the treasures of wisdom and knowledge”</a:t>
            </a:r>
            <a:r>
              <a:rPr lang="en-US" sz="2350" b="1" dirty="0">
                <a:latin typeface="Cambria" panose="02040503050406030204" pitchFamily="18" charset="0"/>
                <a:ea typeface="Cambria" panose="02040503050406030204" pitchFamily="18" charset="0"/>
              </a:rPr>
              <a:t> (</a:t>
            </a:r>
            <a:r>
              <a:rPr lang="en-US" sz="235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2:2-3</a:t>
            </a:r>
            <a:r>
              <a:rPr lang="en-US" sz="2350" b="1" dirty="0" smtClean="0">
                <a:latin typeface="Cambria" panose="02040503050406030204" pitchFamily="18" charset="0"/>
                <a:ea typeface="Cambria" panose="02040503050406030204" pitchFamily="18" charset="0"/>
              </a:rPr>
              <a:t>).</a:t>
            </a:r>
          </a:p>
          <a:p>
            <a:pPr indent="457200">
              <a:spcAft>
                <a:spcPts val="1200"/>
              </a:spcAft>
            </a:pPr>
            <a:r>
              <a:rPr lang="en-US" sz="2350" b="1" dirty="0" smtClean="0">
                <a:latin typeface="Cambria" panose="02040503050406030204" pitchFamily="18" charset="0"/>
                <a:ea typeface="Cambria" panose="02040503050406030204" pitchFamily="18" charset="0"/>
              </a:rPr>
              <a:t>This was a bold, blunt, direct refutation of these growing Gnostic heresies and Paul confirms this fact in </a:t>
            </a:r>
            <a:r>
              <a:rPr lang="en-US" sz="235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verse 4</a:t>
            </a:r>
            <a:r>
              <a:rPr lang="en-US" sz="2350" b="1" dirty="0" smtClean="0">
                <a:latin typeface="Cambria" panose="02040503050406030204" pitchFamily="18" charset="0"/>
                <a:ea typeface="Cambria" panose="02040503050406030204" pitchFamily="18" charset="0"/>
              </a:rPr>
              <a:t>, when he said </a:t>
            </a:r>
            <a:r>
              <a:rPr lang="en-US" sz="2350" b="1" i="1" dirty="0" smtClean="0">
                <a:latin typeface="Cambria" panose="02040503050406030204" pitchFamily="18" charset="0"/>
                <a:ea typeface="Cambria" panose="02040503050406030204" pitchFamily="18" charset="0"/>
              </a:rPr>
              <a:t>“I say this so that no one will deceive you with persuasive arguments.”</a:t>
            </a:r>
          </a:p>
          <a:p>
            <a:pPr indent="457200">
              <a:spcAft>
                <a:spcPts val="1200"/>
              </a:spcAft>
            </a:pPr>
            <a:r>
              <a:rPr lang="en-US" sz="2350" b="1" dirty="0" smtClean="0">
                <a:latin typeface="Cambria" panose="02040503050406030204" pitchFamily="18" charset="0"/>
                <a:ea typeface="Cambria" panose="02040503050406030204" pitchFamily="18" charset="0"/>
              </a:rPr>
              <a:t>The speculations of the false teachers were fascinating and their rhetoric  tantalizing, they wowed their hearers with sophisticated “facts” and intricate </a:t>
            </a:r>
            <a:r>
              <a:rPr lang="en-US" sz="2350" b="1" dirty="0" smtClean="0">
                <a:latin typeface="Cambria" panose="02040503050406030204" pitchFamily="18" charset="0"/>
                <a:ea typeface="Cambria" panose="02040503050406030204" pitchFamily="18" charset="0"/>
              </a:rPr>
              <a:t>“logic.” </a:t>
            </a:r>
            <a:endParaRPr lang="en-US" sz="2350" b="1" dirty="0" smtClean="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316218314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2:1 – 5 </a:t>
            </a:r>
            <a:endPar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19200"/>
            <a:ext cx="8673353" cy="4739759"/>
          </a:xfrm>
          <a:prstGeom prst="rect">
            <a:avLst/>
          </a:prstGeom>
          <a:noFill/>
          <a:effectLst/>
        </p:spPr>
        <p:txBody>
          <a:bodyPr wrap="square" rtlCol="0">
            <a:spAutoFit/>
          </a:bodyPr>
          <a:lstStyle/>
          <a:p>
            <a:pPr indent="457200">
              <a:spcAft>
                <a:spcPts val="1200"/>
              </a:spcAft>
            </a:pPr>
            <a:r>
              <a:rPr lang="en-US" sz="2350" b="1" dirty="0" smtClean="0">
                <a:latin typeface="Cambria" panose="02040503050406030204" pitchFamily="18" charset="0"/>
                <a:ea typeface="Cambria" panose="02040503050406030204" pitchFamily="18" charset="0"/>
              </a:rPr>
              <a:t>They demote, decentralized, or downplay the person and work of Jesus  Christ</a:t>
            </a:r>
            <a:r>
              <a:rPr lang="en-US" sz="2350" b="1" dirty="0">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 Every </a:t>
            </a:r>
            <a:r>
              <a:rPr lang="en-US" sz="2350" b="1" dirty="0">
                <a:latin typeface="Cambria" panose="02040503050406030204" pitchFamily="18" charset="0"/>
                <a:ea typeface="Cambria" panose="02040503050406030204" pitchFamily="18" charset="0"/>
              </a:rPr>
              <a:t>step of their mesmerizing methodology steered </a:t>
            </a:r>
            <a:r>
              <a:rPr lang="en-US" sz="2350" b="1" dirty="0" smtClean="0">
                <a:latin typeface="Cambria" panose="02040503050406030204" pitchFamily="18" charset="0"/>
                <a:ea typeface="Cambria" panose="02040503050406030204" pitchFamily="18" charset="0"/>
              </a:rPr>
              <a:t>their </a:t>
            </a:r>
            <a:r>
              <a:rPr lang="en-US" sz="2350" b="1" dirty="0">
                <a:latin typeface="Cambria" panose="02040503050406030204" pitchFamily="18" charset="0"/>
                <a:ea typeface="Cambria" panose="02040503050406030204" pitchFamily="18" charset="0"/>
              </a:rPr>
              <a:t>listeners farther away from Christ. </a:t>
            </a:r>
            <a:endParaRPr lang="en-US" sz="2350" b="1" dirty="0" smtClean="0">
              <a:latin typeface="Cambria" panose="02040503050406030204" pitchFamily="18" charset="0"/>
              <a:ea typeface="Cambria" panose="02040503050406030204" pitchFamily="18" charset="0"/>
            </a:endParaRPr>
          </a:p>
          <a:p>
            <a:pPr indent="457200">
              <a:spcAft>
                <a:spcPts val="1200"/>
              </a:spcAft>
            </a:pPr>
            <a:r>
              <a:rPr lang="en-US" sz="2350" b="1" dirty="0" smtClean="0">
                <a:latin typeface="Cambria" panose="02040503050406030204" pitchFamily="18" charset="0"/>
                <a:ea typeface="Cambria" panose="02040503050406030204" pitchFamily="18" charset="0"/>
              </a:rPr>
              <a:t>Because Jesus alone is the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treasure trove of</a:t>
            </a:r>
            <a:r>
              <a:rPr lang="en-US" sz="2350" b="1" dirty="0" smtClean="0">
                <a:latin typeface="Cambria" panose="02040503050406030204" pitchFamily="18" charset="0"/>
                <a:ea typeface="Cambria" panose="02040503050406030204" pitchFamily="18" charset="0"/>
              </a:rPr>
              <a:t>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wisdom</a:t>
            </a:r>
            <a:r>
              <a:rPr lang="en-US" sz="2350" b="1" dirty="0" smtClean="0">
                <a:latin typeface="Cambria" panose="02040503050406030204" pitchFamily="18" charset="0"/>
                <a:ea typeface="Cambria" panose="02040503050406030204" pitchFamily="18" charset="0"/>
              </a:rPr>
              <a:t>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and</a:t>
            </a:r>
            <a:r>
              <a:rPr lang="en-US" sz="2350" b="1" dirty="0" smtClean="0">
                <a:latin typeface="Cambria" panose="02040503050406030204" pitchFamily="18" charset="0"/>
                <a:ea typeface="Cambria" panose="02040503050406030204" pitchFamily="18" charset="0"/>
              </a:rPr>
              <a:t>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knowledge</a:t>
            </a:r>
            <a:r>
              <a:rPr lang="en-US" sz="2350" b="1" dirty="0" smtClean="0">
                <a:latin typeface="Cambria" panose="02040503050406030204" pitchFamily="18" charset="0"/>
                <a:ea typeface="Cambria" panose="02040503050406030204" pitchFamily="18" charset="0"/>
              </a:rPr>
              <a:t>, the only way false teachers can persuade people to buy their fools gold philosophies is to turn their attention away from Christ and toward the fabulous fabrications they espouse. </a:t>
            </a:r>
          </a:p>
          <a:p>
            <a:pPr indent="457200">
              <a:spcAft>
                <a:spcPts val="1200"/>
              </a:spcAft>
            </a:pPr>
            <a:r>
              <a:rPr lang="en-US" sz="2350" b="1" dirty="0" smtClean="0">
                <a:latin typeface="Cambria" panose="02040503050406030204" pitchFamily="18" charset="0"/>
                <a:ea typeface="Cambria" panose="02040503050406030204" pitchFamily="18" charset="0"/>
              </a:rPr>
              <a:t>These false teachers posed a real danger, but instead of dwelling on their potential threats, Paul follows his warning with affirmation, in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verse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5</a:t>
            </a:r>
            <a:r>
              <a:rPr lang="en-US" sz="2350" b="1" dirty="0" smtClean="0">
                <a:latin typeface="Cambria" panose="02040503050406030204" pitchFamily="18" charset="0"/>
                <a:ea typeface="Cambria" panose="02040503050406030204" pitchFamily="18" charset="0"/>
              </a:rPr>
              <a:t>, where he </a:t>
            </a:r>
            <a:r>
              <a:rPr lang="en-US" sz="2350" b="1" dirty="0" smtClean="0">
                <a:latin typeface="Cambria" panose="02040503050406030204" pitchFamily="18" charset="0"/>
                <a:ea typeface="Cambria" panose="02040503050406030204" pitchFamily="18" charset="0"/>
              </a:rPr>
              <a:t>says, </a:t>
            </a:r>
            <a:r>
              <a:rPr lang="en-US" sz="2350" b="1" i="1" dirty="0" smtClean="0">
                <a:latin typeface="Cambria" panose="02040503050406030204" pitchFamily="18" charset="0"/>
                <a:ea typeface="Cambria" panose="02040503050406030204" pitchFamily="18" charset="0"/>
              </a:rPr>
              <a:t>“though I am absent in the flesh,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yet</a:t>
            </a:r>
            <a:r>
              <a:rPr lang="en-US" sz="2350" b="1" i="1" dirty="0" smtClean="0">
                <a:latin typeface="Cambria" panose="02040503050406030204" pitchFamily="18" charset="0"/>
                <a:ea typeface="Cambria" panose="02040503050406030204" pitchFamily="18" charset="0"/>
              </a:rPr>
              <a:t>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 am </a:t>
            </a:r>
            <a:r>
              <a:rPr lang="en-US" sz="23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with</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you in spirit.</a:t>
            </a:r>
            <a:r>
              <a:rPr lang="en-US" sz="2350" b="1" i="1" dirty="0" smtClean="0">
                <a:latin typeface="Cambria" panose="02040503050406030204" pitchFamily="18" charset="0"/>
                <a:ea typeface="Cambria" panose="02040503050406030204" pitchFamily="18" charset="0"/>
              </a:rPr>
              <a:t>”</a:t>
            </a:r>
          </a:p>
        </p:txBody>
      </p:sp>
    </p:spTree>
    <p:extLst>
      <p:ext uri="{BB962C8B-B14F-4D97-AF65-F5344CB8AC3E}">
        <p14:creationId xmlns="" xmlns:p14="http://schemas.microsoft.com/office/powerpoint/2010/main" val="199387935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2:1 – 5 </a:t>
            </a:r>
            <a:endPar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19947"/>
            <a:ext cx="8610600" cy="4532010"/>
          </a:xfrm>
          <a:prstGeom prst="rect">
            <a:avLst/>
          </a:prstGeom>
          <a:noFill/>
          <a:effectLst/>
        </p:spPr>
        <p:txBody>
          <a:bodyPr wrap="square" rtlCol="0">
            <a:spAutoFit/>
          </a:bodyPr>
          <a:lstStyle/>
          <a:p>
            <a:pPr indent="457200">
              <a:spcAft>
                <a:spcPts val="1200"/>
              </a:spcAft>
            </a:pPr>
            <a:r>
              <a:rPr lang="en-US" sz="2350" b="1" dirty="0">
                <a:latin typeface="Cambria" panose="02040503050406030204" pitchFamily="18" charset="0"/>
                <a:ea typeface="Cambria" panose="02040503050406030204" pitchFamily="18" charset="0"/>
              </a:rPr>
              <a:t>This isn’t just a cliché phrase meaning </a:t>
            </a:r>
            <a:r>
              <a:rPr lang="en-US" sz="2350" b="1" i="1" dirty="0">
                <a:latin typeface="Cambria" panose="02040503050406030204" pitchFamily="18" charset="0"/>
                <a:ea typeface="Cambria" panose="02040503050406030204" pitchFamily="18" charset="0"/>
              </a:rPr>
              <a:t>“I got your back.”</a:t>
            </a:r>
          </a:p>
          <a:p>
            <a:pPr indent="457200">
              <a:spcAft>
                <a:spcPts val="1200"/>
              </a:spcAft>
            </a:pPr>
            <a:r>
              <a:rPr lang="en-US" sz="2350" b="1" dirty="0" smtClean="0">
                <a:latin typeface="Cambria" panose="02040503050406030204" pitchFamily="18" charset="0"/>
                <a:ea typeface="Cambria" panose="02040503050406030204" pitchFamily="18" charset="0"/>
              </a:rPr>
              <a:t>It’s a statement of fact for the body of Christ.  In reality Paul and the believers in Colossae were united by the bond of the Holy Spirit, who brings together in spiritual unity members of the body of Christ who are separated physically. </a:t>
            </a:r>
          </a:p>
          <a:p>
            <a:pPr indent="457200">
              <a:spcAft>
                <a:spcPts val="1200"/>
              </a:spcAft>
            </a:pPr>
            <a:r>
              <a:rPr lang="en-US" sz="2350" b="1" dirty="0" smtClean="0">
                <a:latin typeface="Cambria" panose="02040503050406030204" pitchFamily="18" charset="0"/>
                <a:ea typeface="Cambria" panose="02040503050406030204" pitchFamily="18" charset="0"/>
              </a:rPr>
              <a:t>Therefore, Paul’s thoughts and emotions were with them as he expressed genuine interest and concern for them. </a:t>
            </a:r>
            <a:r>
              <a:rPr lang="en-US" sz="2350" b="1" dirty="0" smtClean="0">
                <a:latin typeface="Cambria" panose="02040503050406030204" pitchFamily="18" charset="0"/>
                <a:ea typeface="Cambria" panose="02040503050406030204" pitchFamily="18" charset="0"/>
              </a:rPr>
              <a:t> He </a:t>
            </a:r>
            <a:r>
              <a:rPr lang="en-US" sz="2350" b="1" dirty="0" smtClean="0">
                <a:latin typeface="Cambria" panose="02040503050406030204" pitchFamily="18" charset="0"/>
                <a:ea typeface="Cambria" panose="02040503050406030204" pitchFamily="18" charset="0"/>
              </a:rPr>
              <a:t>commended them for their good discipline and the stability of their faith in Christ. </a:t>
            </a:r>
            <a:endParaRPr lang="en-US" sz="2350" b="1" dirty="0">
              <a:latin typeface="Cambria" panose="02040503050406030204" pitchFamily="18" charset="0"/>
              <a:ea typeface="Cambria" panose="02040503050406030204" pitchFamily="18" charset="0"/>
            </a:endParaRPr>
          </a:p>
          <a:p>
            <a:pPr indent="457200">
              <a:spcAft>
                <a:spcPts val="1200"/>
              </a:spcAft>
            </a:pPr>
            <a:r>
              <a:rPr lang="en-US" sz="2350" b="1" i="1" dirty="0" smtClean="0">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Paul </a:t>
            </a:r>
            <a:r>
              <a:rPr lang="en-US" sz="2350" b="1" dirty="0" smtClean="0">
                <a:latin typeface="Cambria" panose="02040503050406030204" pitchFamily="18" charset="0"/>
                <a:ea typeface="Cambria" panose="02040503050406030204" pitchFamily="18" charset="0"/>
              </a:rPr>
              <a:t>rejoiced that they were living as they should and that they had a firm footing in the truth of the Christian faith. </a:t>
            </a:r>
            <a:endParaRPr lang="en-US" sz="2350" b="1" i="1" dirty="0" smtClean="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3402762978"/>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2:6 – 7   </a:t>
            </a:r>
            <a:endPar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381000" y="1295400"/>
            <a:ext cx="8480612" cy="1877437"/>
          </a:xfrm>
          <a:prstGeom prst="rect">
            <a:avLst/>
          </a:prstGeom>
          <a:gradFill>
            <a:gsLst>
              <a:gs pos="2000">
                <a:srgbClr val="5BD4FF"/>
              </a:gs>
              <a:gs pos="39999">
                <a:srgbClr val="85C2FF"/>
              </a:gs>
              <a:gs pos="70000">
                <a:srgbClr val="C4D6EB"/>
              </a:gs>
              <a:gs pos="100000">
                <a:srgbClr val="FFEBFA"/>
              </a:gs>
            </a:gsLst>
            <a:lin ang="2700000" scaled="1"/>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600" b="1" i="1" baseline="30000" dirty="0" smtClean="0">
                <a:latin typeface="Georgia" panose="02040502050405020303" pitchFamily="18" charset="0"/>
              </a:rPr>
              <a:t>6</a:t>
            </a:r>
            <a:r>
              <a:rPr lang="en-US" sz="2600" i="1" dirty="0" smtClean="0">
                <a:latin typeface="Georgia" panose="02040502050405020303" pitchFamily="18" charset="0"/>
              </a:rPr>
              <a:t>As </a:t>
            </a:r>
            <a:r>
              <a:rPr lang="en-US" sz="2600" i="1" dirty="0">
                <a:latin typeface="Georgia" panose="02040502050405020303" pitchFamily="18" charset="0"/>
              </a:rPr>
              <a:t>you therefore have received Christ Jesus the Lord, so walk in Him, </a:t>
            </a:r>
            <a:r>
              <a:rPr lang="en-US" sz="2600" b="1" i="1" baseline="30000" dirty="0" smtClean="0">
                <a:latin typeface="Georgia" panose="02040502050405020303" pitchFamily="18" charset="0"/>
              </a:rPr>
              <a:t>7</a:t>
            </a:r>
            <a:r>
              <a:rPr lang="en-US" sz="2600" b="1" i="1" baseline="30000" dirty="0">
                <a:latin typeface="Georgia" panose="02040502050405020303" pitchFamily="18" charset="0"/>
              </a:rPr>
              <a:t> </a:t>
            </a:r>
            <a:r>
              <a:rPr lang="en-US" sz="2600" i="1" dirty="0">
                <a:latin typeface="Georgia" panose="02040502050405020303" pitchFamily="18" charset="0"/>
              </a:rPr>
              <a:t>rooted and built up in Him and established in the faith, as you have been taught, abounding</a:t>
            </a:r>
            <a:r>
              <a:rPr lang="en-US" sz="2600" i="1" baseline="30000" dirty="0">
                <a:latin typeface="Georgia" panose="02040502050405020303" pitchFamily="18" charset="0"/>
              </a:rPr>
              <a:t> </a:t>
            </a:r>
            <a:r>
              <a:rPr lang="en-US" sz="2600" i="1" dirty="0">
                <a:latin typeface="Georgia" panose="02040502050405020303" pitchFamily="18" charset="0"/>
              </a:rPr>
              <a:t>in it with thanksgiving.</a:t>
            </a:r>
          </a:p>
        </p:txBody>
      </p:sp>
    </p:spTree>
    <p:extLst>
      <p:ext uri="{BB962C8B-B14F-4D97-AF65-F5344CB8AC3E}">
        <p14:creationId xmlns="" xmlns:p14="http://schemas.microsoft.com/office/powerpoint/2010/main" val="9240108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2:6 – 7 </a:t>
            </a:r>
            <a:endPar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19947"/>
            <a:ext cx="8382000" cy="4993675"/>
          </a:xfrm>
          <a:prstGeom prst="rect">
            <a:avLst/>
          </a:prstGeom>
          <a:noFill/>
          <a:effectLst/>
        </p:spPr>
        <p:txBody>
          <a:bodyPr wrap="square" rtlCol="0">
            <a:spAutoFit/>
          </a:bodyPr>
          <a:lstStyle/>
          <a:p>
            <a:pPr indent="457200">
              <a:spcAft>
                <a:spcPts val="1200"/>
              </a:spcAft>
            </a:pPr>
            <a:r>
              <a:rPr lang="en-US" sz="2350" b="1" dirty="0" smtClean="0">
                <a:latin typeface="Cambria" panose="02040503050406030204" pitchFamily="18" charset="0"/>
                <a:ea typeface="Cambria" panose="02040503050406030204" pitchFamily="18" charset="0"/>
              </a:rPr>
              <a:t>To continue strengthening the Colossians in their faith, Paul adds to his affirmation from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verse 5</a:t>
            </a:r>
            <a:r>
              <a:rPr lang="en-US" sz="2350" b="1" dirty="0" smtClean="0">
                <a:latin typeface="Cambria" panose="02040503050406030204" pitchFamily="18" charset="0"/>
                <a:ea typeface="Cambria" panose="02040503050406030204" pitchFamily="18" charset="0"/>
              </a:rPr>
              <a:t>, an exhortation to follow the way of Christ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2:6-7</a:t>
            </a:r>
            <a:r>
              <a:rPr lang="en-US" sz="2350" b="1" dirty="0" smtClean="0">
                <a:latin typeface="Cambria" panose="02040503050406030204" pitchFamily="18" charset="0"/>
                <a:ea typeface="Cambria" panose="02040503050406030204" pitchFamily="18" charset="0"/>
              </a:rPr>
              <a:t>). </a:t>
            </a:r>
            <a:endParaRPr lang="en-US" sz="2350" b="1" dirty="0">
              <a:latin typeface="Cambria" panose="02040503050406030204" pitchFamily="18" charset="0"/>
              <a:ea typeface="Cambria" panose="02040503050406030204" pitchFamily="18" charset="0"/>
            </a:endParaRPr>
          </a:p>
          <a:p>
            <a:pPr indent="457200">
              <a:spcAft>
                <a:spcPts val="1200"/>
              </a:spcAft>
            </a:pPr>
            <a:r>
              <a:rPr lang="en-US" sz="2350" b="1" dirty="0" smtClean="0">
                <a:latin typeface="Cambria" panose="02040503050406030204" pitchFamily="18" charset="0"/>
                <a:ea typeface="Cambria" panose="02040503050406030204" pitchFamily="18" charset="0"/>
              </a:rPr>
              <a:t>Here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a:t>
            </a:r>
            <a:r>
              <a:rPr lang="en-US" sz="2350" b="1" dirty="0" smtClean="0">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suggests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a:t>
            </a:r>
            <a:r>
              <a:rPr lang="en-US" sz="2350" b="1" dirty="0" smtClean="0">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that the essence of the Christian life is packed into these two verses and he highlights </a:t>
            </a:r>
            <a:r>
              <a:rPr lang="en-US" sz="2350" b="1" i="1" u="sng" dirty="0" smtClean="0">
                <a:latin typeface="Cambria" panose="02040503050406030204" pitchFamily="18" charset="0"/>
                <a:ea typeface="Cambria" panose="02040503050406030204" pitchFamily="18" charset="0"/>
              </a:rPr>
              <a:t>four</a:t>
            </a:r>
            <a:r>
              <a:rPr lang="en-US" sz="2350" b="1" dirty="0" smtClean="0">
                <a:latin typeface="Cambria" panose="02040503050406030204" pitchFamily="18" charset="0"/>
                <a:ea typeface="Cambria" panose="02040503050406030204" pitchFamily="18" charset="0"/>
              </a:rPr>
              <a:t> </a:t>
            </a:r>
            <a:r>
              <a:rPr lang="en-US" sz="2350" b="1" i="1" u="sng" dirty="0" smtClean="0">
                <a:latin typeface="Cambria" panose="02040503050406030204" pitchFamily="18" charset="0"/>
                <a:ea typeface="Cambria" panose="02040503050406030204" pitchFamily="18" charset="0"/>
              </a:rPr>
              <a:t>foundationa</a:t>
            </a:r>
            <a:r>
              <a:rPr lang="en-US" sz="2350" b="1" dirty="0" smtClean="0">
                <a:latin typeface="Cambria" panose="02040503050406030204" pitchFamily="18" charset="0"/>
                <a:ea typeface="Cambria" panose="02040503050406030204" pitchFamily="18" charset="0"/>
              </a:rPr>
              <a:t>l </a:t>
            </a:r>
            <a:r>
              <a:rPr lang="en-US" sz="2350" b="1" i="1" u="sng" dirty="0" smtClean="0">
                <a:latin typeface="Cambria" panose="02040503050406030204" pitchFamily="18" charset="0"/>
                <a:ea typeface="Cambria" panose="02040503050406030204" pitchFamily="18" charset="0"/>
              </a:rPr>
              <a:t>truths</a:t>
            </a:r>
            <a:r>
              <a:rPr lang="en-US" sz="2350" b="1" dirty="0" smtClean="0">
                <a:latin typeface="Cambria" panose="02040503050406030204" pitchFamily="18" charset="0"/>
                <a:ea typeface="Cambria" panose="02040503050406030204" pitchFamily="18" charset="0"/>
              </a:rPr>
              <a:t> about the Christian Life:  </a:t>
            </a:r>
          </a:p>
          <a:p>
            <a:pPr marL="457200" indent="-182880">
              <a:spcAft>
                <a:spcPts val="1200"/>
              </a:spcAft>
              <a:buFont typeface="Arial" panose="020B0604020202020204" pitchFamily="34" charset="0"/>
              <a:buChar char="•"/>
            </a:pPr>
            <a:r>
              <a:rPr lang="en-US" sz="2350" b="1" dirty="0" smtClean="0">
                <a:latin typeface="Cambria" panose="02040503050406030204" pitchFamily="18" charset="0"/>
                <a:ea typeface="Cambria" panose="02040503050406030204" pitchFamily="18" charset="0"/>
              </a:rPr>
              <a:t>It starts with new birth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2:6</a:t>
            </a:r>
            <a:r>
              <a:rPr lang="en-US" sz="2350" b="1" dirty="0" smtClean="0">
                <a:latin typeface="Cambria" panose="02040503050406030204" pitchFamily="18" charset="0"/>
                <a:ea typeface="Cambria" panose="02040503050406030204" pitchFamily="18" charset="0"/>
              </a:rPr>
              <a:t>).</a:t>
            </a:r>
          </a:p>
          <a:p>
            <a:pPr marL="457200" indent="-182880">
              <a:spcAft>
                <a:spcPts val="1200"/>
              </a:spcAft>
              <a:buFont typeface="Arial" panose="020B0604020202020204" pitchFamily="34" charset="0"/>
              <a:buChar char="•"/>
            </a:pPr>
            <a:r>
              <a:rPr lang="en-US" sz="2350" b="1" dirty="0" smtClean="0">
                <a:latin typeface="Cambria" panose="02040503050406030204" pitchFamily="18" charset="0"/>
                <a:ea typeface="Cambria" panose="02040503050406030204" pitchFamily="18" charset="0"/>
              </a:rPr>
              <a:t>It continues when we “walk in Him”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2:6</a:t>
            </a:r>
            <a:r>
              <a:rPr lang="en-US" sz="2350" b="1" dirty="0" smtClean="0">
                <a:latin typeface="Cambria" panose="02040503050406030204" pitchFamily="18" charset="0"/>
                <a:ea typeface="Cambria" panose="02040503050406030204" pitchFamily="18" charset="0"/>
              </a:rPr>
              <a:t>).</a:t>
            </a:r>
          </a:p>
          <a:p>
            <a:pPr marL="457200" indent="-182880">
              <a:spcAft>
                <a:spcPts val="1200"/>
              </a:spcAft>
              <a:buFont typeface="Arial" panose="020B0604020202020204" pitchFamily="34" charset="0"/>
              <a:buChar char="•"/>
            </a:pPr>
            <a:r>
              <a:rPr lang="en-US" sz="2350" b="1" dirty="0" smtClean="0">
                <a:latin typeface="Cambria" panose="02040503050406030204" pitchFamily="18" charset="0"/>
                <a:ea typeface="Cambria" panose="02040503050406030204" pitchFamily="18" charset="0"/>
              </a:rPr>
              <a:t>It continues as stability and growth occur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2:7</a:t>
            </a:r>
            <a:r>
              <a:rPr lang="en-US" sz="2350" b="1" dirty="0" smtClean="0">
                <a:latin typeface="Cambria" panose="02040503050406030204" pitchFamily="18" charset="0"/>
                <a:ea typeface="Cambria" panose="02040503050406030204" pitchFamily="18" charset="0"/>
              </a:rPr>
              <a:t>).</a:t>
            </a:r>
          </a:p>
          <a:p>
            <a:pPr marL="457200" indent="-182880">
              <a:spcAft>
                <a:spcPts val="1200"/>
              </a:spcAft>
              <a:buFont typeface="Arial" panose="020B0604020202020204" pitchFamily="34" charset="0"/>
              <a:buChar char="•"/>
            </a:pPr>
            <a:r>
              <a:rPr lang="en-US" sz="2350" b="1" dirty="0" smtClean="0">
                <a:latin typeface="Cambria" panose="02040503050406030204" pitchFamily="18" charset="0"/>
                <a:ea typeface="Cambria" panose="02040503050406030204" pitchFamily="18" charset="0"/>
              </a:rPr>
              <a:t>It continues as we mature gratitude overflows (</a:t>
            </a:r>
            <a:r>
              <a:rPr lang="en-US" sz="235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2:7</a:t>
            </a:r>
            <a:r>
              <a:rPr lang="en-US" sz="2350" b="1" dirty="0" smtClean="0">
                <a:latin typeface="Cambria" panose="02040503050406030204" pitchFamily="18" charset="0"/>
                <a:ea typeface="Cambria" panose="02040503050406030204" pitchFamily="18" charset="0"/>
              </a:rPr>
              <a:t>). </a:t>
            </a:r>
          </a:p>
          <a:p>
            <a:pPr indent="457200">
              <a:spcAft>
                <a:spcPts val="1200"/>
              </a:spcAft>
            </a:pPr>
            <a:endParaRPr lang="en-US" sz="2350" b="1" dirty="0" smtClean="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2810348583"/>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10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left)">
                                      <p:cBhvr>
                                        <p:cTn id="32"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2:6 – 7  </a:t>
            </a:r>
            <a:endPar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24429"/>
            <a:ext cx="8556812" cy="4985980"/>
          </a:xfrm>
          <a:prstGeom prst="rect">
            <a:avLst/>
          </a:prstGeom>
          <a:noFill/>
          <a:effectLst/>
        </p:spPr>
        <p:txBody>
          <a:bodyPr wrap="square" rtlCol="0">
            <a:spAutoFit/>
          </a:bodyPr>
          <a:lstStyle/>
          <a:p>
            <a:pPr>
              <a:spcAft>
                <a:spcPts val="1200"/>
              </a:spcAft>
            </a:pPr>
            <a:r>
              <a:rPr lang="en-US" sz="2400" b="1" i="1" dirty="0" smtClean="0">
                <a:latin typeface="Cambria" pitchFamily="18" charset="0"/>
              </a:rPr>
              <a:t> </a:t>
            </a:r>
            <a:r>
              <a:rPr lang="en-US" sz="2200" b="1" dirty="0" smtClean="0">
                <a:effectLst>
                  <a:outerShdw blurRad="38100" dist="38100" dir="2700000" algn="tl">
                    <a:srgbClr val="000000">
                      <a:alpha val="43137"/>
                    </a:srgbClr>
                  </a:outerShdw>
                </a:effectLst>
                <a:latin typeface="Cambria" pitchFamily="18" charset="0"/>
              </a:rPr>
              <a:t>FIRST</a:t>
            </a:r>
            <a:r>
              <a:rPr lang="en-US" sz="2400" b="1" i="1" dirty="0" smtClean="0">
                <a:latin typeface="Cambria" pitchFamily="18" charset="0"/>
              </a:rPr>
              <a:t> </a:t>
            </a:r>
            <a:r>
              <a:rPr lang="en-US" sz="2400" b="1" i="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The Christian life starts with new birth. </a:t>
            </a:r>
            <a:endParaRPr lang="en-US" sz="2400" b="1" dirty="0" smtClean="0">
              <a:effectLst>
                <a:outerShdw blurRad="38100" dist="38100" dir="2700000" algn="tl">
                  <a:srgbClr val="000000">
                    <a:alpha val="43137"/>
                  </a:srgbClr>
                </a:outerShdw>
              </a:effectLst>
              <a:latin typeface="Cambria" pitchFamily="18" charset="0"/>
            </a:endParaRPr>
          </a:p>
          <a:p>
            <a:pPr indent="457200">
              <a:spcAft>
                <a:spcPts val="1200"/>
              </a:spcAft>
              <a:tabLst>
                <a:tab pos="511175" algn="l"/>
                <a:tab pos="627063" algn="l"/>
                <a:tab pos="690563" algn="l"/>
              </a:tabLst>
            </a:pPr>
            <a:r>
              <a:rPr lang="en-US" sz="2400" i="1" dirty="0" smtClean="0">
                <a:latin typeface="Georgia" panose="02040502050405020303" pitchFamily="18" charset="0"/>
              </a:rPr>
              <a:t>“</a:t>
            </a:r>
            <a:r>
              <a:rPr lang="en-US" sz="2400" b="1" i="1" dirty="0" smtClean="0">
                <a:latin typeface="Georgia" panose="02040502050405020303" pitchFamily="18" charset="0"/>
              </a:rPr>
              <a:t>As </a:t>
            </a:r>
            <a:r>
              <a:rPr lang="en-US" sz="2400" b="1" i="1" dirty="0">
                <a:latin typeface="Georgia" panose="02040502050405020303" pitchFamily="18" charset="0"/>
              </a:rPr>
              <a:t>you therefore have received Christ Jesus the Lord, so walk in </a:t>
            </a:r>
            <a:r>
              <a:rPr lang="en-US" sz="2400" b="1" i="1" dirty="0" smtClean="0">
                <a:latin typeface="Georgia" panose="02040502050405020303" pitchFamily="18" charset="0"/>
              </a:rPr>
              <a:t>Him</a:t>
            </a:r>
            <a:r>
              <a:rPr lang="en-US" sz="2400" i="1" dirty="0" smtClean="0">
                <a:latin typeface="Georgia" panose="02040502050405020303" pitchFamily="18" charset="0"/>
              </a:rPr>
              <a:t>”</a:t>
            </a:r>
            <a:r>
              <a:rPr lang="en-US" sz="2400" dirty="0" smtClean="0">
                <a:effectLst>
                  <a:outerShdw blurRad="38100" dist="38100" dir="2700000" algn="tl">
                    <a:srgbClr val="000000">
                      <a:alpha val="43137"/>
                    </a:srgbClr>
                  </a:outerShdw>
                </a:effectLst>
                <a:latin typeface="Georgia" panose="02040502050405020303" pitchFamily="18" charset="0"/>
              </a:rPr>
              <a:t>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2:6</a:t>
            </a:r>
            <a:r>
              <a:rPr lang="en-US" sz="2400" b="1" dirty="0" smtClean="0">
                <a:latin typeface="Cambria" panose="02040503050406030204" pitchFamily="18" charset="0"/>
                <a:ea typeface="Cambria" panose="02040503050406030204" pitchFamily="18" charset="0"/>
              </a:rPr>
              <a:t>).</a:t>
            </a:r>
          </a:p>
          <a:p>
            <a:pPr indent="457200">
              <a:spcAft>
                <a:spcPts val="1200"/>
              </a:spcAft>
              <a:tabLst>
                <a:tab pos="511175" algn="l"/>
                <a:tab pos="627063" algn="l"/>
                <a:tab pos="690563" algn="l"/>
              </a:tabLst>
            </a:pPr>
            <a:r>
              <a:rPr lang="en-US" sz="2400" b="1" dirty="0" smtClean="0">
                <a:latin typeface="Cambria" panose="02040503050406030204" pitchFamily="18" charset="0"/>
                <a:ea typeface="Cambria" panose="02040503050406030204" pitchFamily="18" charset="0"/>
              </a:rPr>
              <a:t>The </a:t>
            </a:r>
            <a:r>
              <a:rPr lang="en-US" sz="2400" b="1" dirty="0">
                <a:latin typeface="Cambria" panose="02040503050406030204" pitchFamily="18" charset="0"/>
                <a:ea typeface="Cambria" panose="02040503050406030204" pitchFamily="18" charset="0"/>
              </a:rPr>
              <a:t>new birth is a sovereign act of God by the Holy Spirit in which the believer is cleansed from sin and given spiritual birth into the family of </a:t>
            </a:r>
            <a:r>
              <a:rPr lang="en-US" sz="2400" b="1" dirty="0" smtClean="0">
                <a:latin typeface="Cambria" panose="02040503050406030204" pitchFamily="18" charset="0"/>
                <a:ea typeface="Cambria" panose="02040503050406030204" pitchFamily="18" charset="0"/>
              </a:rPr>
              <a:t>God; </a:t>
            </a:r>
            <a:r>
              <a:rPr lang="en-US" sz="2400" b="1" dirty="0">
                <a:latin typeface="Cambria" panose="02040503050406030204" pitchFamily="18" charset="0"/>
                <a:ea typeface="Cambria" panose="02040503050406030204" pitchFamily="18" charset="0"/>
              </a:rPr>
              <a:t>it renews the </a:t>
            </a:r>
            <a:r>
              <a:rPr lang="en-US" sz="2400" b="1" dirty="0" smtClean="0">
                <a:latin typeface="Cambria" panose="02040503050406030204" pitchFamily="18" charset="0"/>
                <a:ea typeface="Cambria" panose="02040503050406030204" pitchFamily="18" charset="0"/>
              </a:rPr>
              <a:t>believers </a:t>
            </a:r>
            <a:r>
              <a:rPr lang="en-US" sz="2400" b="1" dirty="0">
                <a:latin typeface="Cambria" panose="02040503050406030204" pitchFamily="18" charset="0"/>
                <a:ea typeface="Cambria" panose="02040503050406030204" pitchFamily="18" charset="0"/>
              </a:rPr>
              <a:t>intellect, sensibility, and will to enable that person to enter the kingdom of </a:t>
            </a:r>
            <a:r>
              <a:rPr lang="en-US" sz="2400" b="1" dirty="0" smtClean="0">
                <a:latin typeface="Cambria" panose="02040503050406030204" pitchFamily="18" charset="0"/>
                <a:ea typeface="Cambria" panose="02040503050406030204" pitchFamily="18" charset="0"/>
              </a:rPr>
              <a:t>God; </a:t>
            </a:r>
            <a:r>
              <a:rPr lang="en-US" sz="2400" b="1" dirty="0" smtClean="0">
                <a:latin typeface="Cambria" panose="02040503050406030204" pitchFamily="18" charset="0"/>
                <a:ea typeface="Cambria" panose="02040503050406030204" pitchFamily="18" charset="0"/>
              </a:rPr>
              <a:t>to be transformed by following </a:t>
            </a:r>
            <a:r>
              <a:rPr lang="en-US" sz="2400" b="1" dirty="0">
                <a:latin typeface="Cambria" panose="02040503050406030204" pitchFamily="18" charset="0"/>
                <a:ea typeface="Cambria" panose="02040503050406030204" pitchFamily="18" charset="0"/>
              </a:rPr>
              <a:t>the teachings of Jesus Christ and to do good </a:t>
            </a:r>
            <a:r>
              <a:rPr lang="en-US" sz="2400" b="1" dirty="0" smtClean="0">
                <a:latin typeface="Cambria" panose="02040503050406030204" pitchFamily="18" charset="0"/>
                <a:ea typeface="Cambria" panose="02040503050406030204" pitchFamily="18" charset="0"/>
              </a:rPr>
              <a:t>works as God’s servant.</a:t>
            </a:r>
          </a:p>
          <a:p>
            <a:pPr indent="457200">
              <a:spcAft>
                <a:spcPts val="1200"/>
              </a:spcAft>
              <a:tabLst>
                <a:tab pos="511175" algn="l"/>
                <a:tab pos="627063" algn="l"/>
                <a:tab pos="690563" algn="l"/>
              </a:tabLst>
            </a:pPr>
            <a:r>
              <a:rPr lang="en-US" sz="2400" b="1" dirty="0" smtClean="0">
                <a:latin typeface="Cambria" panose="02040503050406030204" pitchFamily="18" charset="0"/>
                <a:ea typeface="Cambria" panose="02040503050406030204" pitchFamily="18" charset="0"/>
              </a:rPr>
              <a:t>This </a:t>
            </a:r>
            <a:r>
              <a:rPr lang="en-US" sz="2400" b="1" dirty="0" smtClean="0">
                <a:latin typeface="Cambria" panose="02040503050406030204" pitchFamily="18" charset="0"/>
                <a:ea typeface="Cambria" panose="02040503050406030204" pitchFamily="18" charset="0"/>
              </a:rPr>
              <a:t>new birth process started when </a:t>
            </a:r>
            <a:r>
              <a:rPr lang="en-US" sz="2400" b="1" dirty="0">
                <a:latin typeface="Cambria" panose="02040503050406030204" pitchFamily="18" charset="0"/>
                <a:ea typeface="Cambria" panose="02040503050406030204" pitchFamily="18" charset="0"/>
              </a:rPr>
              <a:t>we </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“received”</a:t>
            </a:r>
            <a:r>
              <a:rPr lang="en-US" sz="2400" b="1" dirty="0">
                <a:latin typeface="Cambria" panose="02040503050406030204" pitchFamily="18" charset="0"/>
                <a:ea typeface="Cambria" panose="02040503050406030204" pitchFamily="18" charset="0"/>
              </a:rPr>
              <a:t> the Lord Jesus Christ as our </a:t>
            </a:r>
            <a:r>
              <a:rPr lang="en-US" sz="2400" b="1" dirty="0" smtClean="0">
                <a:latin typeface="Cambria" panose="02040503050406030204" pitchFamily="18" charset="0"/>
                <a:ea typeface="Cambria" panose="02040503050406030204" pitchFamily="18" charset="0"/>
              </a:rPr>
              <a:t>Lord and Savior. </a:t>
            </a:r>
          </a:p>
        </p:txBody>
      </p:sp>
    </p:spTree>
    <p:extLst>
      <p:ext uri="{BB962C8B-B14F-4D97-AF65-F5344CB8AC3E}">
        <p14:creationId xmlns="" xmlns:p14="http://schemas.microsoft.com/office/powerpoint/2010/main" val="21379500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2:6 – 7  </a:t>
            </a:r>
            <a:endPar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15465"/>
            <a:ext cx="8686800" cy="5509200"/>
          </a:xfrm>
          <a:prstGeom prst="rect">
            <a:avLst/>
          </a:prstGeom>
          <a:noFill/>
          <a:effectLst/>
        </p:spPr>
        <p:txBody>
          <a:bodyPr wrap="square" rtlCol="0">
            <a:spAutoFit/>
          </a:bodyPr>
          <a:lstStyle/>
          <a:p>
            <a:pPr>
              <a:spcAft>
                <a:spcPts val="1200"/>
              </a:spcAft>
            </a:pPr>
            <a:r>
              <a:rPr lang="en-US" sz="2400" b="1" i="1" dirty="0" smtClean="0">
                <a:latin typeface="Cambria" pitchFamily="18" charset="0"/>
              </a:rPr>
              <a:t> </a:t>
            </a:r>
            <a:r>
              <a:rPr lang="en-US" sz="2200" b="1" dirty="0" smtClean="0">
                <a:effectLst>
                  <a:outerShdw blurRad="38100" dist="38100" dir="2700000" algn="tl">
                    <a:srgbClr val="000000">
                      <a:alpha val="43137"/>
                    </a:srgbClr>
                  </a:outerShdw>
                </a:effectLst>
                <a:latin typeface="Cambria" pitchFamily="18" charset="0"/>
              </a:rPr>
              <a:t>SECOND</a:t>
            </a:r>
            <a:r>
              <a:rPr lang="en-US" sz="2400" b="1" i="1" dirty="0" smtClean="0">
                <a:latin typeface="Cambria" pitchFamily="18" charset="0"/>
              </a:rPr>
              <a:t> </a:t>
            </a:r>
            <a:r>
              <a:rPr lang="en-US" sz="2400" b="1" i="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The Christian life continues when we “walk in Him.” </a:t>
            </a:r>
            <a:endParaRPr lang="en-US" sz="2400" b="1" dirty="0" smtClean="0">
              <a:effectLst>
                <a:outerShdw blurRad="38100" dist="38100" dir="2700000" algn="tl">
                  <a:srgbClr val="000000">
                    <a:alpha val="43137"/>
                  </a:srgbClr>
                </a:outerShdw>
              </a:effectLst>
              <a:latin typeface="Cambria" pitchFamily="18" charset="0"/>
            </a:endParaRPr>
          </a:p>
          <a:p>
            <a:pPr indent="457200">
              <a:spcAft>
                <a:spcPts val="1200"/>
              </a:spcAft>
              <a:tabLst>
                <a:tab pos="511175" algn="l"/>
                <a:tab pos="627063" algn="l"/>
                <a:tab pos="690563" algn="l"/>
              </a:tabLst>
            </a:pPr>
            <a:r>
              <a:rPr lang="en-US" sz="2400" i="1" dirty="0" smtClean="0">
                <a:latin typeface="Georgia" panose="02040502050405020303" pitchFamily="18" charset="0"/>
              </a:rPr>
              <a:t>“</a:t>
            </a:r>
            <a:r>
              <a:rPr lang="en-US" sz="2400" b="1" i="1" dirty="0" smtClean="0">
                <a:latin typeface="Georgia" panose="02040502050405020303" pitchFamily="18" charset="0"/>
              </a:rPr>
              <a:t>As </a:t>
            </a:r>
            <a:r>
              <a:rPr lang="en-US" sz="2400" b="1" i="1" dirty="0">
                <a:latin typeface="Georgia" panose="02040502050405020303" pitchFamily="18" charset="0"/>
              </a:rPr>
              <a:t>you therefore have received Christ Jesus the </a:t>
            </a:r>
            <a:r>
              <a:rPr lang="en-US" sz="2400" b="1" i="1" dirty="0" smtClean="0">
                <a:latin typeface="Georgia" panose="02040502050405020303" pitchFamily="18" charset="0"/>
              </a:rPr>
              <a:t>Lord</a:t>
            </a:r>
            <a:r>
              <a:rPr lang="en-US" sz="2400" b="1" i="1" dirty="0">
                <a:latin typeface="Georgia" panose="02040502050405020303" pitchFamily="18" charset="0"/>
              </a:rPr>
              <a:t>, so walk in </a:t>
            </a:r>
            <a:r>
              <a:rPr lang="en-US" sz="2400" b="1" i="1" dirty="0" smtClean="0">
                <a:latin typeface="Georgia" panose="02040502050405020303" pitchFamily="18" charset="0"/>
              </a:rPr>
              <a:t>Him</a:t>
            </a:r>
            <a:r>
              <a:rPr lang="en-US" sz="2400" i="1" dirty="0" smtClean="0">
                <a:latin typeface="Georgia" panose="02040502050405020303" pitchFamily="18" charset="0"/>
              </a:rPr>
              <a:t>”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2:6</a:t>
            </a:r>
            <a:r>
              <a:rPr lang="en-US" sz="2400" b="1" dirty="0" smtClean="0">
                <a:latin typeface="Cambria" panose="02040503050406030204" pitchFamily="18" charset="0"/>
                <a:ea typeface="Cambria" panose="02040503050406030204" pitchFamily="18" charset="0"/>
              </a:rPr>
              <a:t>).</a:t>
            </a:r>
          </a:p>
          <a:p>
            <a:pPr indent="457200">
              <a:spcAft>
                <a:spcPts val="1200"/>
              </a:spcAft>
              <a:tabLst>
                <a:tab pos="511175" algn="l"/>
                <a:tab pos="627063" algn="l"/>
                <a:tab pos="690563" algn="l"/>
              </a:tabLst>
            </a:pPr>
            <a:r>
              <a:rPr lang="en-US" sz="2400" b="1" dirty="0" smtClean="0">
                <a:latin typeface="Cambria" panose="02040503050406030204" pitchFamily="18" charset="0"/>
                <a:ea typeface="Cambria" panose="02040503050406030204" pitchFamily="18" charset="0"/>
              </a:rPr>
              <a:t>Like </a:t>
            </a:r>
            <a:r>
              <a:rPr lang="en-US" sz="2400" b="1" dirty="0" smtClean="0">
                <a:latin typeface="Cambria" panose="02040503050406030204" pitchFamily="18" charset="0"/>
                <a:ea typeface="Cambria" panose="02040503050406030204" pitchFamily="18" charset="0"/>
              </a:rPr>
              <a:t>newborn babies, we grow slowly at first.  Later we learn to put one foot in front of the other as we start to understand what it means to be a Christian and grasp the basic truths about out faith. </a:t>
            </a:r>
          </a:p>
          <a:p>
            <a:pPr indent="457200">
              <a:spcAft>
                <a:spcPts val="1200"/>
              </a:spcAft>
              <a:tabLst>
                <a:tab pos="511175" algn="l"/>
                <a:tab pos="627063" algn="l"/>
                <a:tab pos="690563" algn="l"/>
              </a:tabLst>
            </a:pPr>
            <a:r>
              <a:rPr lang="en-US" sz="2400" b="1" dirty="0" smtClean="0">
                <a:latin typeface="Cambria" panose="02040503050406030204" pitchFamily="18" charset="0"/>
                <a:ea typeface="Cambria" panose="02040503050406030204" pitchFamily="18" charset="0"/>
              </a:rPr>
              <a:t>We </a:t>
            </a:r>
            <a:r>
              <a:rPr lang="en-US" sz="2400" b="1" dirty="0" smtClean="0">
                <a:latin typeface="Cambria" panose="02040503050406030204" pitchFamily="18" charset="0"/>
                <a:ea typeface="Cambria" panose="02040503050406030204" pitchFamily="18" charset="0"/>
              </a:rPr>
              <a:t>learn what is expected of followers of Christ: how to pray, how to read His Word, how to deal with sin, </a:t>
            </a:r>
            <a:r>
              <a:rPr lang="en-US" sz="2400" b="1" dirty="0" smtClean="0">
                <a:latin typeface="Cambria" panose="02040503050406030204" pitchFamily="18" charset="0"/>
                <a:ea typeface="Cambria" panose="02040503050406030204" pitchFamily="18" charset="0"/>
              </a:rPr>
              <a:t>and how </a:t>
            </a:r>
            <a:r>
              <a:rPr lang="en-US" sz="2400" b="1" dirty="0" smtClean="0">
                <a:latin typeface="Cambria" panose="02040503050406030204" pitchFamily="18" charset="0"/>
                <a:ea typeface="Cambria" panose="02040503050406030204" pitchFamily="18" charset="0"/>
              </a:rPr>
              <a:t>to resist temptation.  </a:t>
            </a:r>
          </a:p>
          <a:p>
            <a:pPr indent="457200">
              <a:spcAft>
                <a:spcPts val="1200"/>
              </a:spcAft>
              <a:tabLst>
                <a:tab pos="511175" algn="l"/>
                <a:tab pos="627063" algn="l"/>
                <a:tab pos="690563" algn="l"/>
              </a:tabLst>
            </a:pPr>
            <a:r>
              <a:rPr lang="en-US" sz="2400" b="1" dirty="0" smtClean="0">
                <a:latin typeface="Cambria" panose="02040503050406030204" pitchFamily="18" charset="0"/>
                <a:ea typeface="Cambria" panose="02040503050406030204" pitchFamily="18" charset="0"/>
              </a:rPr>
              <a:t>And </a:t>
            </a:r>
            <a:r>
              <a:rPr lang="en-US" sz="2400" b="1" dirty="0" smtClean="0">
                <a:latin typeface="Cambria" panose="02040503050406030204" pitchFamily="18" charset="0"/>
                <a:ea typeface="Cambria" panose="02040503050406030204" pitchFamily="18" charset="0"/>
              </a:rPr>
              <a:t>as we stay close to Him and keep our focus on Him, we continue to walk in the right direction toward spiritual maturity.  But all of this take time. </a:t>
            </a:r>
          </a:p>
        </p:txBody>
      </p:sp>
    </p:spTree>
    <p:extLst>
      <p:ext uri="{BB962C8B-B14F-4D97-AF65-F5344CB8AC3E}">
        <p14:creationId xmlns="" xmlns:p14="http://schemas.microsoft.com/office/powerpoint/2010/main" val="352939977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2:6 – 7  </a:t>
            </a:r>
            <a:endPar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15465"/>
            <a:ext cx="8686800" cy="4247317"/>
          </a:xfrm>
          <a:prstGeom prst="rect">
            <a:avLst/>
          </a:prstGeom>
          <a:noFill/>
          <a:effectLst/>
        </p:spPr>
        <p:txBody>
          <a:bodyPr wrap="square" rtlCol="0">
            <a:spAutoFit/>
          </a:bodyPr>
          <a:lstStyle/>
          <a:p>
            <a:pPr>
              <a:spcAft>
                <a:spcPts val="1200"/>
              </a:spcAft>
            </a:pPr>
            <a:r>
              <a:rPr lang="en-US" sz="2400" b="1" i="1" dirty="0" smtClean="0">
                <a:latin typeface="Cambria" pitchFamily="18" charset="0"/>
              </a:rPr>
              <a:t> </a:t>
            </a:r>
            <a:r>
              <a:rPr lang="en-US" sz="2200" b="1" dirty="0" smtClean="0">
                <a:effectLst>
                  <a:outerShdw blurRad="38100" dist="38100" dir="2700000" algn="tl">
                    <a:srgbClr val="000000">
                      <a:alpha val="43137"/>
                    </a:srgbClr>
                  </a:outerShdw>
                </a:effectLst>
                <a:latin typeface="Cambria" pitchFamily="18" charset="0"/>
              </a:rPr>
              <a:t>THIRD</a:t>
            </a:r>
            <a:r>
              <a:rPr lang="en-US" sz="2200" b="1" dirty="0" smtClean="0">
                <a:latin typeface="Cambria" pitchFamily="18" charset="0"/>
              </a:rPr>
              <a:t> </a:t>
            </a:r>
            <a:r>
              <a:rPr lang="en-US" sz="2400" b="1" i="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As </a:t>
            </a:r>
            <a:r>
              <a:rPr lang="en-US" sz="2400" b="1" i="1" dirty="0" smtClean="0">
                <a:effectLst>
                  <a:outerShdw blurRad="38100" dist="38100" dir="2700000" algn="tl">
                    <a:srgbClr val="000000">
                      <a:alpha val="43137"/>
                    </a:srgbClr>
                  </a:outerShdw>
                </a:effectLst>
                <a:latin typeface="Cambria" pitchFamily="18" charset="0"/>
              </a:rPr>
              <a:t>the Christian walk continues stability and growth occur. </a:t>
            </a:r>
            <a:endParaRPr lang="en-US" sz="2400" b="1" dirty="0" smtClean="0">
              <a:effectLst>
                <a:outerShdw blurRad="38100" dist="38100" dir="2700000" algn="tl">
                  <a:srgbClr val="000000">
                    <a:alpha val="43137"/>
                  </a:srgbClr>
                </a:outerShdw>
              </a:effectLst>
              <a:latin typeface="Cambria" pitchFamily="18" charset="0"/>
            </a:endParaRPr>
          </a:p>
          <a:p>
            <a:pPr indent="457200">
              <a:spcAft>
                <a:spcPts val="1200"/>
              </a:spcAft>
              <a:tabLst>
                <a:tab pos="511175" algn="l"/>
                <a:tab pos="627063" algn="l"/>
                <a:tab pos="690563" algn="l"/>
              </a:tabLst>
            </a:pPr>
            <a:r>
              <a:rPr lang="en-US" sz="2400" i="1" dirty="0" smtClean="0">
                <a:latin typeface="Georgia" panose="02040502050405020303" pitchFamily="18" charset="0"/>
              </a:rPr>
              <a:t>“</a:t>
            </a:r>
            <a:r>
              <a:rPr lang="en-US" sz="2400" b="1" i="1" dirty="0" smtClean="0">
                <a:latin typeface="Georgia" panose="02040502050405020303" pitchFamily="18" charset="0"/>
              </a:rPr>
              <a:t>Rooted </a:t>
            </a:r>
            <a:r>
              <a:rPr lang="en-US" sz="2400" b="1" i="1" dirty="0">
                <a:latin typeface="Georgia" panose="02040502050405020303" pitchFamily="18" charset="0"/>
              </a:rPr>
              <a:t>and built up in Him and established in the faith, as you have been </a:t>
            </a:r>
            <a:r>
              <a:rPr lang="en-US" sz="2400" b="1" i="1" dirty="0" smtClean="0">
                <a:latin typeface="Georgia" panose="02040502050405020303" pitchFamily="18" charset="0"/>
              </a:rPr>
              <a:t>taught . . . </a:t>
            </a:r>
            <a:r>
              <a:rPr lang="en-US" sz="2400" i="1" dirty="0" smtClean="0">
                <a:latin typeface="Georgia" panose="02040502050405020303" pitchFamily="18" charset="0"/>
              </a:rPr>
              <a:t>”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2:7</a:t>
            </a:r>
            <a:r>
              <a:rPr lang="en-US" sz="2400" b="1" dirty="0" smtClean="0">
                <a:latin typeface="Cambria" panose="02040503050406030204" pitchFamily="18" charset="0"/>
                <a:ea typeface="Cambria" panose="02040503050406030204" pitchFamily="18" charset="0"/>
              </a:rPr>
              <a:t>).</a:t>
            </a:r>
          </a:p>
          <a:p>
            <a:pPr indent="457200">
              <a:spcAft>
                <a:spcPts val="1200"/>
              </a:spcAft>
              <a:tabLst>
                <a:tab pos="511175" algn="l"/>
                <a:tab pos="627063" algn="l"/>
                <a:tab pos="690563" algn="l"/>
              </a:tabLst>
            </a:pPr>
            <a:r>
              <a:rPr lang="en-US" sz="2400" b="1" dirty="0" smtClean="0">
                <a:latin typeface="Cambria" panose="02040503050406030204" pitchFamily="18" charset="0"/>
                <a:ea typeface="Cambria" panose="02040503050406030204" pitchFamily="18" charset="0"/>
              </a:rPr>
              <a:t>Paul </a:t>
            </a:r>
            <a:r>
              <a:rPr lang="en-US" sz="2400" b="1" dirty="0" smtClean="0">
                <a:latin typeface="Cambria" panose="02040503050406030204" pitchFamily="18" charset="0"/>
                <a:ea typeface="Cambria" panose="02040503050406030204" pitchFamily="18" charset="0"/>
              </a:rPr>
              <a:t>uses the image of a tree being </a:t>
            </a:r>
            <a:r>
              <a:rPr lang="en-US" sz="2400" b="1" i="1" dirty="0" smtClean="0">
                <a:latin typeface="Cambria" panose="02040503050406030204" pitchFamily="18" charset="0"/>
                <a:ea typeface="Cambria" panose="02040503050406030204" pitchFamily="18" charset="0"/>
              </a:rPr>
              <a:t>“firmly rooted”</a:t>
            </a:r>
            <a:r>
              <a:rPr lang="en-US" sz="2400" b="1" dirty="0" smtClean="0">
                <a:latin typeface="Cambria" panose="02040503050406030204" pitchFamily="18" charset="0"/>
                <a:ea typeface="Cambria" panose="02040503050406030204" pitchFamily="18" charset="0"/>
              </a:rPr>
              <a:t>   followed by a structural metaphor being </a:t>
            </a:r>
            <a:r>
              <a:rPr lang="en-US" sz="2400" b="1" i="1" dirty="0" smtClean="0">
                <a:latin typeface="Cambria" panose="02040503050406030204" pitchFamily="18" charset="0"/>
                <a:ea typeface="Cambria" panose="02040503050406030204" pitchFamily="18" charset="0"/>
              </a:rPr>
              <a:t>“built up in Him.”</a:t>
            </a:r>
            <a:r>
              <a:rPr lang="en-US" sz="2400" b="1" dirty="0" smtClean="0">
                <a:latin typeface="Cambria" panose="02040503050406030204" pitchFamily="18" charset="0"/>
                <a:ea typeface="Cambria" panose="02040503050406030204" pitchFamily="18" charset="0"/>
              </a:rPr>
              <a:t>        What  we see is a consistent picture of our walk unfold.  </a:t>
            </a:r>
          </a:p>
          <a:p>
            <a:pPr indent="457200">
              <a:spcAft>
                <a:spcPts val="1200"/>
              </a:spcAft>
              <a:tabLst>
                <a:tab pos="511175" algn="l"/>
                <a:tab pos="627063" algn="l"/>
                <a:tab pos="690563" algn="l"/>
              </a:tabLst>
            </a:pPr>
            <a:r>
              <a:rPr lang="en-US" sz="2400" b="1" dirty="0" smtClean="0">
                <a:latin typeface="Cambria" panose="02040503050406030204" pitchFamily="18" charset="0"/>
                <a:ea typeface="Cambria" panose="02040503050406030204" pitchFamily="18" charset="0"/>
              </a:rPr>
              <a:t>As </a:t>
            </a:r>
            <a:r>
              <a:rPr lang="en-US" sz="2400" b="1" dirty="0" smtClean="0">
                <a:latin typeface="Cambria" panose="02040503050406030204" pitchFamily="18" charset="0"/>
                <a:ea typeface="Cambria" panose="02040503050406030204" pitchFamily="18" charset="0"/>
              </a:rPr>
              <a:t>we grow, we become more stable, and with this stability comes greater maturity and the outworking of our spiritual maturity resulting in even greater stability. </a:t>
            </a:r>
          </a:p>
        </p:txBody>
      </p:sp>
    </p:spTree>
    <p:extLst>
      <p:ext uri="{BB962C8B-B14F-4D97-AF65-F5344CB8AC3E}">
        <p14:creationId xmlns="" xmlns:p14="http://schemas.microsoft.com/office/powerpoint/2010/main" val="20791893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 xmlns:p14="http://schemas.microsoft.com/office/powerpoint/2010/main" val="329357371"/>
              </p:ext>
            </p:extLst>
          </p:nvPr>
        </p:nvGraphicFramePr>
        <p:xfrm>
          <a:off x="685799" y="674763"/>
          <a:ext cx="7924801" cy="6078101"/>
        </p:xfrm>
        <a:graphic>
          <a:graphicData uri="http://schemas.openxmlformats.org/drawingml/2006/table">
            <a:tbl>
              <a:tblPr firstRow="1" firstCol="1" bandRow="1">
                <a:tableStyleId>{5C22544A-7EE6-4342-B048-85BDC9FD1C3A}</a:tableStyleId>
              </a:tblPr>
              <a:tblGrid>
                <a:gridCol w="1618445">
                  <a:extLst>
                    <a:ext uri="{9D8B030D-6E8A-4147-A177-3AD203B41FA5}">
                      <a16:colId xmlns="" xmlns:a16="http://schemas.microsoft.com/office/drawing/2014/main" val="20000"/>
                    </a:ext>
                  </a:extLst>
                </a:gridCol>
                <a:gridCol w="2267756">
                  <a:extLst>
                    <a:ext uri="{9D8B030D-6E8A-4147-A177-3AD203B41FA5}">
                      <a16:colId xmlns="" xmlns:a16="http://schemas.microsoft.com/office/drawing/2014/main" val="20001"/>
                    </a:ext>
                  </a:extLst>
                </a:gridCol>
                <a:gridCol w="1219200">
                  <a:extLst>
                    <a:ext uri="{9D8B030D-6E8A-4147-A177-3AD203B41FA5}">
                      <a16:colId xmlns="" xmlns:a16="http://schemas.microsoft.com/office/drawing/2014/main" val="20002"/>
                    </a:ext>
                  </a:extLst>
                </a:gridCol>
                <a:gridCol w="152400"/>
                <a:gridCol w="2667000"/>
              </a:tblGrid>
              <a:tr h="990466">
                <a:tc gridSpan="5">
                  <a:txBody>
                    <a:bodyPr/>
                    <a:lstStyle/>
                    <a:p>
                      <a:pPr marL="0" marR="0" algn="ctr">
                        <a:lnSpc>
                          <a:spcPct val="107000"/>
                        </a:lnSpc>
                        <a:spcBef>
                          <a:spcPts val="600"/>
                        </a:spcBef>
                        <a:spcAft>
                          <a:spcPts val="600"/>
                        </a:spcAft>
                      </a:pPr>
                      <a:r>
                        <a:rPr lang="en-US" sz="1800" dirty="0">
                          <a:solidFill>
                            <a:schemeClr val="tx1"/>
                          </a:solidFill>
                          <a:effectLst/>
                        </a:rPr>
                        <a:t>Christ Is</a:t>
                      </a:r>
                      <a:br>
                        <a:rPr lang="en-US" sz="1800" dirty="0">
                          <a:solidFill>
                            <a:schemeClr val="tx1"/>
                          </a:solidFill>
                          <a:effectLst/>
                        </a:rPr>
                      </a:br>
                      <a:r>
                        <a:rPr lang="en-US" sz="1800" dirty="0">
                          <a:solidFill>
                            <a:schemeClr val="tx1"/>
                          </a:solidFill>
                          <a:effectLst/>
                        </a:rPr>
                        <a:t>Preeminent in All Things</a:t>
                      </a:r>
                      <a:br>
                        <a:rPr lang="en-US" sz="1800" dirty="0">
                          <a:solidFill>
                            <a:schemeClr val="tx1"/>
                          </a:solidFill>
                          <a:effectLst/>
                        </a:rPr>
                      </a:br>
                      <a:r>
                        <a:rPr lang="en-US" sz="1800" dirty="0">
                          <a:solidFill>
                            <a:schemeClr val="tx1"/>
                          </a:solidFill>
                          <a:effectLst/>
                        </a:rPr>
                        <a:t>Supreme Lord - Sufficient Savior</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554093">
                <a:tc>
                  <a:txBody>
                    <a:bodyPr/>
                    <a:lstStyle/>
                    <a:p>
                      <a:pPr marL="0" marR="0" algn="ctr">
                        <a:lnSpc>
                          <a:spcPct val="107000"/>
                        </a:lnSpc>
                        <a:spcBef>
                          <a:spcPts val="0"/>
                        </a:spcBef>
                        <a:spcAft>
                          <a:spcPts val="0"/>
                        </a:spcAft>
                      </a:pPr>
                      <a:r>
                        <a:rPr lang="en-US" sz="1600" b="1" dirty="0">
                          <a:solidFill>
                            <a:schemeClr val="tx1"/>
                          </a:solidFill>
                          <a:effectLst/>
                        </a:rPr>
                        <a:t>Colossians 1</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6">
                        <a:lumMod val="40000"/>
                        <a:lumOff val="60000"/>
                      </a:schemeClr>
                    </a:solidFill>
                  </a:tcPr>
                </a:tc>
                <a:tc>
                  <a:txBody>
                    <a:bodyPr/>
                    <a:lstStyle/>
                    <a:p>
                      <a:pPr marL="0" marR="0" algn="ctr">
                        <a:lnSpc>
                          <a:spcPct val="107000"/>
                        </a:lnSpc>
                        <a:spcBef>
                          <a:spcPts val="0"/>
                        </a:spcBef>
                        <a:spcAft>
                          <a:spcPts val="0"/>
                        </a:spcAft>
                      </a:pPr>
                      <a:r>
                        <a:rPr lang="en-US" sz="1600" b="1" dirty="0">
                          <a:solidFill>
                            <a:schemeClr val="tx1"/>
                          </a:solidFill>
                          <a:effectLst/>
                        </a:rPr>
                        <a:t>Colossians 2</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6">
                        <a:lumMod val="40000"/>
                        <a:lumOff val="60000"/>
                      </a:schemeClr>
                    </a:solidFill>
                  </a:tcPr>
                </a:tc>
                <a:tc gridSpan="2">
                  <a:txBody>
                    <a:bodyPr/>
                    <a:lstStyle/>
                    <a:p>
                      <a:pPr marL="0" marR="0" algn="ctr">
                        <a:lnSpc>
                          <a:spcPct val="107000"/>
                        </a:lnSpc>
                        <a:spcBef>
                          <a:spcPts val="0"/>
                        </a:spcBef>
                        <a:spcAft>
                          <a:spcPts val="0"/>
                        </a:spcAft>
                      </a:pPr>
                      <a:r>
                        <a:rPr lang="en-US" sz="1600" b="1" dirty="0">
                          <a:solidFill>
                            <a:schemeClr val="tx1"/>
                          </a:solidFill>
                          <a:effectLst/>
                        </a:rPr>
                        <a:t>Colossians 3</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6">
                        <a:lumMod val="40000"/>
                        <a:lumOff val="60000"/>
                      </a:schemeClr>
                    </a:solidFill>
                  </a:tcPr>
                </a:tc>
                <a:tc hMerge="1">
                  <a:txBody>
                    <a:bodyPr/>
                    <a:lstStyle/>
                    <a:p>
                      <a:endParaRPr lang="en-US"/>
                    </a:p>
                  </a:txBody>
                  <a:tcPr/>
                </a:tc>
                <a:tc>
                  <a:txBody>
                    <a:bodyPr/>
                    <a:lstStyle/>
                    <a:p>
                      <a:pPr marL="0" marR="0" algn="ctr">
                        <a:lnSpc>
                          <a:spcPct val="107000"/>
                        </a:lnSpc>
                        <a:spcBef>
                          <a:spcPts val="0"/>
                        </a:spcBef>
                        <a:spcAft>
                          <a:spcPts val="0"/>
                        </a:spcAft>
                      </a:pPr>
                      <a:r>
                        <a:rPr lang="en-US" sz="1600" b="1" dirty="0">
                          <a:solidFill>
                            <a:schemeClr val="tx1"/>
                          </a:solidFill>
                          <a:effectLst/>
                        </a:rPr>
                        <a:t>Colossians 4</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6">
                        <a:lumMod val="40000"/>
                        <a:lumOff val="60000"/>
                      </a:schemeClr>
                    </a:solidFill>
                  </a:tcPr>
                </a:tc>
                <a:extLst>
                  <a:ext uri="{0D108BD9-81ED-4DB2-BD59-A6C34878D82A}">
                    <a16:rowId xmlns="" xmlns:a16="http://schemas.microsoft.com/office/drawing/2014/main" val="10001"/>
                  </a:ext>
                </a:extLst>
              </a:tr>
              <a:tr h="622673">
                <a:tc gridSpan="2">
                  <a:txBody>
                    <a:bodyPr/>
                    <a:lstStyle/>
                    <a:p>
                      <a:pPr marL="0" marR="0" algn="ctr">
                        <a:lnSpc>
                          <a:spcPct val="107000"/>
                        </a:lnSpc>
                        <a:spcBef>
                          <a:spcPts val="0"/>
                        </a:spcBef>
                        <a:spcAft>
                          <a:spcPts val="0"/>
                        </a:spcAft>
                      </a:pPr>
                      <a:r>
                        <a:rPr lang="en-US" sz="1400" b="1" dirty="0">
                          <a:solidFill>
                            <a:schemeClr val="tx1"/>
                          </a:solidFill>
                          <a:effectLst/>
                        </a:rPr>
                        <a:t>Supremacy of</a:t>
                      </a:r>
                      <a:br>
                        <a:rPr lang="en-US" sz="1400" b="1" dirty="0">
                          <a:solidFill>
                            <a:schemeClr val="tx1"/>
                          </a:solidFill>
                          <a:effectLst/>
                        </a:rPr>
                      </a:br>
                      <a:r>
                        <a:rPr lang="en-US" sz="1400" b="1" dirty="0">
                          <a:solidFill>
                            <a:schemeClr val="tx1"/>
                          </a:solidFill>
                          <a:effectLst/>
                        </a:rPr>
                        <a:t>Christ</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tc gridSpan="3">
                  <a:txBody>
                    <a:bodyPr/>
                    <a:lstStyle/>
                    <a:p>
                      <a:pPr marL="0" marR="0" algn="ctr">
                        <a:lnSpc>
                          <a:spcPct val="107000"/>
                        </a:lnSpc>
                        <a:spcBef>
                          <a:spcPts val="0"/>
                        </a:spcBef>
                        <a:spcAft>
                          <a:spcPts val="0"/>
                        </a:spcAft>
                      </a:pPr>
                      <a:r>
                        <a:rPr lang="en-US" sz="1400" b="1" dirty="0">
                          <a:solidFill>
                            <a:schemeClr val="tx1"/>
                          </a:solidFill>
                          <a:effectLst/>
                        </a:rPr>
                        <a:t>Submission to</a:t>
                      </a:r>
                      <a:br>
                        <a:rPr lang="en-US" sz="1400" b="1" dirty="0">
                          <a:solidFill>
                            <a:schemeClr val="tx1"/>
                          </a:solidFill>
                          <a:effectLst/>
                        </a:rPr>
                      </a:br>
                      <a:r>
                        <a:rPr lang="en-US" sz="1400" b="1" dirty="0">
                          <a:solidFill>
                            <a:schemeClr val="tx1"/>
                          </a:solidFill>
                          <a:effectLst/>
                        </a:rPr>
                        <a:t>Christ</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2"/>
                  </a:ext>
                </a:extLst>
              </a:tr>
              <a:tr h="584308">
                <a:tc gridSpan="2">
                  <a:txBody>
                    <a:bodyPr/>
                    <a:lstStyle/>
                    <a:p>
                      <a:pPr marL="0" marR="0" algn="ctr">
                        <a:lnSpc>
                          <a:spcPct val="107000"/>
                        </a:lnSpc>
                        <a:spcBef>
                          <a:spcPts val="0"/>
                        </a:spcBef>
                        <a:spcAft>
                          <a:spcPts val="0"/>
                        </a:spcAft>
                      </a:pPr>
                      <a:r>
                        <a:rPr lang="en-US" sz="1400" b="1" dirty="0">
                          <a:solidFill>
                            <a:schemeClr val="tx1"/>
                          </a:solidFill>
                          <a:effectLst/>
                        </a:rPr>
                        <a:t>Doctrinal</a:t>
                      </a:r>
                      <a:br>
                        <a:rPr lang="en-US" sz="1400" b="1" dirty="0">
                          <a:solidFill>
                            <a:schemeClr val="tx1"/>
                          </a:solidFill>
                          <a:effectLst/>
                        </a:rPr>
                      </a:br>
                      <a:r>
                        <a:rPr lang="en-US" sz="1400" b="1" dirty="0">
                          <a:solidFill>
                            <a:schemeClr val="tx1"/>
                          </a:solidFill>
                          <a:effectLst/>
                        </a:rPr>
                        <a:t>and Corrective</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tc gridSpan="3">
                  <a:txBody>
                    <a:bodyPr/>
                    <a:lstStyle/>
                    <a:p>
                      <a:pPr marL="0" marR="0" algn="ctr">
                        <a:lnSpc>
                          <a:spcPct val="107000"/>
                        </a:lnSpc>
                        <a:spcBef>
                          <a:spcPts val="0"/>
                        </a:spcBef>
                        <a:spcAft>
                          <a:spcPts val="0"/>
                        </a:spcAft>
                      </a:pPr>
                      <a:r>
                        <a:rPr lang="en-US" sz="1400" b="1" dirty="0">
                          <a:solidFill>
                            <a:schemeClr val="tx1"/>
                          </a:solidFill>
                          <a:effectLst/>
                        </a:rPr>
                        <a:t>Practical</a:t>
                      </a:r>
                      <a:br>
                        <a:rPr lang="en-US" sz="1400" b="1" dirty="0">
                          <a:solidFill>
                            <a:schemeClr val="tx1"/>
                          </a:solidFill>
                          <a:effectLst/>
                        </a:rPr>
                      </a:br>
                      <a:r>
                        <a:rPr lang="en-US" sz="1400" b="1" dirty="0">
                          <a:solidFill>
                            <a:schemeClr val="tx1"/>
                          </a:solidFill>
                          <a:effectLst/>
                        </a:rPr>
                        <a:t>and Reassuring</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3"/>
                  </a:ext>
                </a:extLst>
              </a:tr>
              <a:tr h="584308">
                <a:tc gridSpan="2">
                  <a:txBody>
                    <a:bodyPr/>
                    <a:lstStyle/>
                    <a:p>
                      <a:pPr marL="0" marR="0" algn="ctr">
                        <a:lnSpc>
                          <a:spcPct val="107000"/>
                        </a:lnSpc>
                        <a:spcBef>
                          <a:spcPts val="0"/>
                        </a:spcBef>
                        <a:spcAft>
                          <a:spcPts val="0"/>
                        </a:spcAft>
                      </a:pPr>
                      <a:r>
                        <a:rPr lang="en-US" sz="1400" b="1" dirty="0">
                          <a:solidFill>
                            <a:schemeClr val="tx1"/>
                          </a:solidFill>
                          <a:effectLst/>
                        </a:rPr>
                        <a:t>What Christ</a:t>
                      </a:r>
                      <a:br>
                        <a:rPr lang="en-US" sz="1400" b="1" dirty="0">
                          <a:solidFill>
                            <a:schemeClr val="tx1"/>
                          </a:solidFill>
                          <a:effectLst/>
                        </a:rPr>
                      </a:br>
                      <a:r>
                        <a:rPr lang="en-US" sz="1400" b="1" dirty="0">
                          <a:solidFill>
                            <a:schemeClr val="tx1"/>
                          </a:solidFill>
                          <a:effectLst/>
                        </a:rPr>
                        <a:t>Did For Us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tc gridSpan="3">
                  <a:txBody>
                    <a:bodyPr/>
                    <a:lstStyle/>
                    <a:p>
                      <a:pPr marL="0" marR="0" algn="ctr">
                        <a:lnSpc>
                          <a:spcPct val="107000"/>
                        </a:lnSpc>
                        <a:spcBef>
                          <a:spcPts val="0"/>
                        </a:spcBef>
                        <a:spcAft>
                          <a:spcPts val="0"/>
                        </a:spcAft>
                      </a:pPr>
                      <a:r>
                        <a:rPr lang="en-US" sz="1400" b="1" dirty="0">
                          <a:solidFill>
                            <a:schemeClr val="tx1"/>
                          </a:solidFill>
                          <a:effectLst/>
                        </a:rPr>
                        <a:t>What Christ</a:t>
                      </a:r>
                      <a:br>
                        <a:rPr lang="en-US" sz="1400" b="1" dirty="0">
                          <a:solidFill>
                            <a:schemeClr val="tx1"/>
                          </a:solidFill>
                          <a:effectLst/>
                        </a:rPr>
                      </a:br>
                      <a:r>
                        <a:rPr lang="en-US" sz="1400" b="1" dirty="0">
                          <a:solidFill>
                            <a:schemeClr val="tx1"/>
                          </a:solidFill>
                          <a:effectLst/>
                        </a:rPr>
                        <a:t>Does Through Us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4"/>
                  </a:ext>
                </a:extLst>
              </a:tr>
              <a:tr h="584308">
                <a:tc gridSpan="2">
                  <a:txBody>
                    <a:bodyPr/>
                    <a:lstStyle/>
                    <a:p>
                      <a:pPr marL="0" marR="0" algn="ctr">
                        <a:lnSpc>
                          <a:spcPct val="107000"/>
                        </a:lnSpc>
                        <a:spcBef>
                          <a:spcPts val="0"/>
                        </a:spcBef>
                        <a:spcAft>
                          <a:spcPts val="0"/>
                        </a:spcAft>
                      </a:pPr>
                      <a:r>
                        <a:rPr lang="en-US" sz="1400" b="1" dirty="0">
                          <a:solidFill>
                            <a:schemeClr val="tx1"/>
                          </a:solidFill>
                          <a:effectLst/>
                        </a:rPr>
                        <a:t>Christ</a:t>
                      </a:r>
                      <a:br>
                        <a:rPr lang="en-US" sz="1400" b="1" dirty="0">
                          <a:solidFill>
                            <a:schemeClr val="tx1"/>
                          </a:solidFill>
                          <a:effectLst/>
                        </a:rPr>
                      </a:br>
                      <a:r>
                        <a:rPr lang="en-US" sz="1400" b="1" dirty="0">
                          <a:solidFill>
                            <a:schemeClr val="tx1"/>
                          </a:solidFill>
                          <a:effectLst/>
                        </a:rPr>
                        <a:t>Our Lord</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tc>
                  <a:txBody>
                    <a:bodyPr/>
                    <a:lstStyle/>
                    <a:p>
                      <a:pPr marL="0" marR="0" algn="ctr">
                        <a:lnSpc>
                          <a:spcPct val="107000"/>
                        </a:lnSpc>
                        <a:spcBef>
                          <a:spcPts val="0"/>
                        </a:spcBef>
                        <a:spcAft>
                          <a:spcPts val="0"/>
                        </a:spcAft>
                      </a:pPr>
                      <a:r>
                        <a:rPr lang="en-US" sz="1400" b="1" dirty="0">
                          <a:solidFill>
                            <a:schemeClr val="tx1"/>
                          </a:solidFill>
                          <a:effectLst/>
                        </a:rPr>
                        <a:t>Christ</a:t>
                      </a:r>
                      <a:br>
                        <a:rPr lang="en-US" sz="1400" b="1" dirty="0">
                          <a:solidFill>
                            <a:schemeClr val="tx1"/>
                          </a:solidFill>
                          <a:effectLst/>
                        </a:rPr>
                      </a:br>
                      <a:r>
                        <a:rPr lang="en-US" sz="1400" b="1" dirty="0">
                          <a:solidFill>
                            <a:schemeClr val="tx1"/>
                          </a:solidFill>
                          <a:effectLst/>
                        </a:rPr>
                        <a:t>Our Life</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gridSpan="2">
                  <a:txBody>
                    <a:bodyPr/>
                    <a:lstStyle/>
                    <a:p>
                      <a:pPr marL="0" marR="0" algn="ctr">
                        <a:lnSpc>
                          <a:spcPct val="107000"/>
                        </a:lnSpc>
                        <a:spcBef>
                          <a:spcPts val="0"/>
                        </a:spcBef>
                        <a:spcAft>
                          <a:spcPts val="0"/>
                        </a:spcAft>
                      </a:pPr>
                      <a:r>
                        <a:rPr lang="en-US" sz="1400" b="1" dirty="0">
                          <a:solidFill>
                            <a:schemeClr val="tx1"/>
                          </a:solidFill>
                          <a:effectLst/>
                        </a:rPr>
                        <a:t>Christ</a:t>
                      </a:r>
                      <a:br>
                        <a:rPr lang="en-US" sz="1400" b="1" dirty="0">
                          <a:solidFill>
                            <a:schemeClr val="tx1"/>
                          </a:solidFill>
                          <a:effectLst/>
                        </a:rPr>
                      </a:br>
                      <a:r>
                        <a:rPr lang="en-US" sz="1400" b="1" dirty="0">
                          <a:solidFill>
                            <a:schemeClr val="tx1"/>
                          </a:solidFill>
                          <a:effectLst/>
                        </a:rPr>
                        <a:t>our Love</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extLst>
                  <a:ext uri="{0D108BD9-81ED-4DB2-BD59-A6C34878D82A}">
                    <a16:rowId xmlns="" xmlns:a16="http://schemas.microsoft.com/office/drawing/2014/main" val="10005"/>
                  </a:ext>
                </a:extLst>
              </a:tr>
              <a:tr h="584308">
                <a:tc>
                  <a:txBody>
                    <a:bodyPr/>
                    <a:lstStyle/>
                    <a:p>
                      <a:pPr marL="0" marR="0" algn="ctr">
                        <a:lnSpc>
                          <a:spcPct val="107000"/>
                        </a:lnSpc>
                        <a:spcBef>
                          <a:spcPts val="0"/>
                        </a:spcBef>
                        <a:spcAft>
                          <a:spcPts val="0"/>
                        </a:spcAft>
                      </a:pPr>
                      <a:r>
                        <a:rPr lang="en-US" sz="1400" b="1" dirty="0">
                          <a:solidFill>
                            <a:schemeClr val="tx1"/>
                          </a:solidFill>
                          <a:effectLst/>
                        </a:rPr>
                        <a:t>Christ the</a:t>
                      </a:r>
                      <a:br>
                        <a:rPr lang="en-US" sz="1400" b="1" dirty="0">
                          <a:solidFill>
                            <a:schemeClr val="tx1"/>
                          </a:solidFill>
                          <a:effectLst/>
                        </a:rPr>
                      </a:br>
                      <a:r>
                        <a:rPr lang="en-US" sz="1400" b="1" dirty="0">
                          <a:solidFill>
                            <a:schemeClr val="tx1"/>
                          </a:solidFill>
                          <a:effectLst/>
                        </a:rPr>
                        <a:t>Head of the Body</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a:txBody>
                    <a:bodyPr/>
                    <a:lstStyle/>
                    <a:p>
                      <a:pPr marL="0" marR="0" algn="ctr">
                        <a:lnSpc>
                          <a:spcPct val="107000"/>
                        </a:lnSpc>
                        <a:spcBef>
                          <a:spcPts val="0"/>
                        </a:spcBef>
                        <a:spcAft>
                          <a:spcPts val="0"/>
                        </a:spcAft>
                      </a:pPr>
                      <a:r>
                        <a:rPr lang="en-US" sz="1400" b="1" dirty="0">
                          <a:solidFill>
                            <a:schemeClr val="tx1"/>
                          </a:solidFill>
                          <a:effectLst/>
                        </a:rPr>
                        <a:t>Christ the Lord</a:t>
                      </a:r>
                      <a:br>
                        <a:rPr lang="en-US" sz="1400" b="1" dirty="0">
                          <a:solidFill>
                            <a:schemeClr val="tx1"/>
                          </a:solidFill>
                          <a:effectLst/>
                        </a:rPr>
                      </a:br>
                      <a:r>
                        <a:rPr lang="en-US" sz="1400" b="1" dirty="0">
                          <a:solidFill>
                            <a:schemeClr val="tx1"/>
                          </a:solidFill>
                          <a:effectLst/>
                        </a:rPr>
                        <a:t>of the Universe</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gridSpan="3">
                  <a:txBody>
                    <a:bodyPr/>
                    <a:lstStyle/>
                    <a:p>
                      <a:pPr marL="0" marR="0" algn="ctr">
                        <a:lnSpc>
                          <a:spcPct val="107000"/>
                        </a:lnSpc>
                        <a:spcBef>
                          <a:spcPts val="0"/>
                        </a:spcBef>
                        <a:spcAft>
                          <a:spcPts val="0"/>
                        </a:spcAft>
                      </a:pPr>
                      <a:r>
                        <a:rPr lang="en-US" sz="1400" b="1" dirty="0">
                          <a:solidFill>
                            <a:schemeClr val="tx1"/>
                          </a:solidFill>
                          <a:effectLst/>
                        </a:rPr>
                        <a:t>Christ the</a:t>
                      </a:r>
                      <a:br>
                        <a:rPr lang="en-US" sz="1400" b="1" dirty="0">
                          <a:solidFill>
                            <a:schemeClr val="tx1"/>
                          </a:solidFill>
                          <a:effectLst/>
                        </a:rPr>
                      </a:br>
                      <a:r>
                        <a:rPr lang="en-US" sz="1400" b="1" dirty="0">
                          <a:solidFill>
                            <a:schemeClr val="tx1"/>
                          </a:solidFill>
                          <a:effectLst/>
                        </a:rPr>
                        <a:t>Head of the Home</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6"/>
                  </a:ext>
                </a:extLst>
              </a:tr>
              <a:tr h="584308">
                <a:tc>
                  <a:txBody>
                    <a:bodyPr/>
                    <a:lstStyle/>
                    <a:p>
                      <a:pPr marL="0" marR="0" algn="ctr">
                        <a:lnSpc>
                          <a:spcPct val="107000"/>
                        </a:lnSpc>
                        <a:spcBef>
                          <a:spcPts val="0"/>
                        </a:spcBef>
                        <a:spcAft>
                          <a:spcPts val="0"/>
                        </a:spcAft>
                      </a:pPr>
                      <a:r>
                        <a:rPr lang="en-US" sz="1400" b="1" dirty="0">
                          <a:solidFill>
                            <a:schemeClr val="tx1"/>
                          </a:solidFill>
                          <a:effectLst/>
                        </a:rPr>
                        <a:t>Instruction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a:txBody>
                    <a:bodyPr/>
                    <a:lstStyle/>
                    <a:p>
                      <a:pPr marL="0" marR="0" algn="ctr">
                        <a:lnSpc>
                          <a:spcPct val="107000"/>
                        </a:lnSpc>
                        <a:spcBef>
                          <a:spcPts val="0"/>
                        </a:spcBef>
                        <a:spcAft>
                          <a:spcPts val="0"/>
                        </a:spcAft>
                      </a:pPr>
                      <a:r>
                        <a:rPr lang="en-US" sz="1400" b="1" dirty="0">
                          <a:solidFill>
                            <a:schemeClr val="tx1"/>
                          </a:solidFill>
                          <a:effectLst/>
                        </a:rPr>
                        <a:t>Warnings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a:txBody>
                    <a:bodyPr/>
                    <a:lstStyle/>
                    <a:p>
                      <a:pPr marL="0" marR="0" algn="ctr">
                        <a:lnSpc>
                          <a:spcPct val="107000"/>
                        </a:lnSpc>
                        <a:spcBef>
                          <a:spcPts val="0"/>
                        </a:spcBef>
                        <a:spcAft>
                          <a:spcPts val="0"/>
                        </a:spcAft>
                      </a:pPr>
                      <a:r>
                        <a:rPr lang="en-US" sz="1400" b="1" dirty="0">
                          <a:solidFill>
                            <a:schemeClr val="tx1"/>
                          </a:solidFill>
                          <a:effectLst/>
                        </a:rPr>
                        <a:t>Exhortations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gridSpan="2">
                  <a:txBody>
                    <a:bodyPr/>
                    <a:lstStyle/>
                    <a:p>
                      <a:pPr marL="0" marR="0" algn="ctr">
                        <a:lnSpc>
                          <a:spcPct val="107000"/>
                        </a:lnSpc>
                        <a:spcBef>
                          <a:spcPts val="0"/>
                        </a:spcBef>
                        <a:spcAft>
                          <a:spcPts val="0"/>
                        </a:spcAft>
                      </a:pPr>
                      <a:r>
                        <a:rPr lang="en-US" sz="1400" b="1" dirty="0">
                          <a:solidFill>
                            <a:schemeClr val="tx1"/>
                          </a:solidFill>
                          <a:effectLst/>
                        </a:rPr>
                        <a:t>Reminders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extLst>
                  <a:ext uri="{0D108BD9-81ED-4DB2-BD59-A6C34878D82A}">
                    <a16:rowId xmlns="" xmlns:a16="http://schemas.microsoft.com/office/drawing/2014/main" val="10007"/>
                  </a:ext>
                </a:extLst>
              </a:tr>
              <a:tr h="357756">
                <a:tc>
                  <a:txBody>
                    <a:bodyPr/>
                    <a:lstStyle/>
                    <a:p>
                      <a:pPr marL="0" marR="0" algn="ctr">
                        <a:lnSpc>
                          <a:spcPct val="107000"/>
                        </a:lnSpc>
                        <a:spcBef>
                          <a:spcPts val="0"/>
                        </a:spcBef>
                        <a:spcAft>
                          <a:spcPts val="0"/>
                        </a:spcAft>
                      </a:pPr>
                      <a:r>
                        <a:rPr lang="en-US" sz="1400" b="1" dirty="0">
                          <a:solidFill>
                            <a:schemeClr val="tx1"/>
                          </a:solidFill>
                          <a:effectLst/>
                        </a:rPr>
                        <a:t>Reconciliation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a:txBody>
                    <a:bodyPr/>
                    <a:lstStyle/>
                    <a:p>
                      <a:pPr marL="0" marR="0" algn="ctr">
                        <a:lnSpc>
                          <a:spcPct val="107000"/>
                        </a:lnSpc>
                        <a:spcBef>
                          <a:spcPts val="0"/>
                        </a:spcBef>
                        <a:spcAft>
                          <a:spcPts val="0"/>
                        </a:spcAft>
                      </a:pPr>
                      <a:r>
                        <a:rPr lang="en-US" sz="1400" b="1" dirty="0">
                          <a:solidFill>
                            <a:schemeClr val="tx1"/>
                          </a:solidFill>
                          <a:effectLst/>
                        </a:rPr>
                        <a:t>Creation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a:txBody>
                    <a:bodyPr/>
                    <a:lstStyle/>
                    <a:p>
                      <a:pPr marL="0" marR="0" algn="ctr">
                        <a:lnSpc>
                          <a:spcPct val="107000"/>
                        </a:lnSpc>
                        <a:spcBef>
                          <a:spcPts val="0"/>
                        </a:spcBef>
                        <a:spcAft>
                          <a:spcPts val="0"/>
                        </a:spcAft>
                      </a:pPr>
                      <a:r>
                        <a:rPr lang="en-US" sz="1400" b="1" dirty="0">
                          <a:solidFill>
                            <a:schemeClr val="tx1"/>
                          </a:solidFill>
                          <a:effectLst/>
                        </a:rPr>
                        <a:t>Submission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gridSpan="2">
                  <a:txBody>
                    <a:bodyPr/>
                    <a:lstStyle/>
                    <a:p>
                      <a:pPr marL="0" marR="0" algn="ctr">
                        <a:lnSpc>
                          <a:spcPct val="107000"/>
                        </a:lnSpc>
                        <a:spcBef>
                          <a:spcPts val="0"/>
                        </a:spcBef>
                        <a:spcAft>
                          <a:spcPts val="0"/>
                        </a:spcAft>
                      </a:pPr>
                      <a:r>
                        <a:rPr lang="en-US" sz="1400" b="1" dirty="0">
                          <a:solidFill>
                            <a:schemeClr val="tx1"/>
                          </a:solidFill>
                          <a:effectLst/>
                        </a:rPr>
                        <a:t>Conversation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extLst>
                  <a:ext uri="{0D108BD9-81ED-4DB2-BD59-A6C34878D82A}">
                    <a16:rowId xmlns="" xmlns:a16="http://schemas.microsoft.com/office/drawing/2014/main" val="10008"/>
                  </a:ext>
                </a:extLst>
              </a:tr>
              <a:tr h="584308">
                <a:tc gridSpan="2">
                  <a:txBody>
                    <a:bodyPr/>
                    <a:lstStyle/>
                    <a:p>
                      <a:pPr marL="0" marR="0" algn="ctr">
                        <a:lnSpc>
                          <a:spcPct val="107000"/>
                        </a:lnSpc>
                        <a:spcBef>
                          <a:spcPts val="0"/>
                        </a:spcBef>
                        <a:spcAft>
                          <a:spcPts val="0"/>
                        </a:spcAft>
                      </a:pPr>
                      <a:r>
                        <a:rPr lang="en-US" sz="1400" b="1" dirty="0">
                          <a:solidFill>
                            <a:schemeClr val="tx1"/>
                          </a:solidFill>
                          <a:effectLst/>
                        </a:rPr>
                        <a:t>His Person</a:t>
                      </a:r>
                      <a:br>
                        <a:rPr lang="en-US" sz="1400" b="1" dirty="0">
                          <a:solidFill>
                            <a:schemeClr val="tx1"/>
                          </a:solidFill>
                          <a:effectLst/>
                        </a:rPr>
                      </a:br>
                      <a:r>
                        <a:rPr lang="en-US" sz="1400" b="1" dirty="0">
                          <a:solidFill>
                            <a:schemeClr val="tx1"/>
                          </a:solidFill>
                          <a:effectLst/>
                        </a:rPr>
                        <a:t>and Work</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tc gridSpan="3">
                  <a:txBody>
                    <a:bodyPr/>
                    <a:lstStyle/>
                    <a:p>
                      <a:pPr marL="0" marR="0" algn="ctr">
                        <a:lnSpc>
                          <a:spcPct val="107000"/>
                        </a:lnSpc>
                        <a:spcBef>
                          <a:spcPts val="0"/>
                        </a:spcBef>
                        <a:spcAft>
                          <a:spcPts val="0"/>
                        </a:spcAft>
                      </a:pPr>
                      <a:r>
                        <a:rPr lang="en-US" sz="1400" b="1" dirty="0">
                          <a:solidFill>
                            <a:schemeClr val="tx1"/>
                          </a:solidFill>
                          <a:effectLst/>
                        </a:rPr>
                        <a:t>His Peace</a:t>
                      </a:r>
                      <a:br>
                        <a:rPr lang="en-US" sz="1400" b="1" dirty="0">
                          <a:solidFill>
                            <a:schemeClr val="tx1"/>
                          </a:solidFill>
                          <a:effectLst/>
                        </a:rPr>
                      </a:br>
                      <a:r>
                        <a:rPr lang="en-US" sz="1400" b="1" dirty="0">
                          <a:solidFill>
                            <a:schemeClr val="tx1"/>
                          </a:solidFill>
                          <a:effectLst/>
                        </a:rPr>
                        <a:t>and Presence</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9"/>
                  </a:ext>
                </a:extLst>
              </a:tr>
            </a:tbl>
          </a:graphicData>
        </a:graphic>
      </p:graphicFrame>
      <p:sp>
        <p:nvSpPr>
          <p:cNvPr id="3" name="TextBox 2"/>
          <p:cNvSpPr txBox="1"/>
          <p:nvPr/>
        </p:nvSpPr>
        <p:spPr>
          <a:xfrm>
            <a:off x="2324099" y="152400"/>
            <a:ext cx="4648200" cy="461665"/>
          </a:xfrm>
          <a:prstGeom prst="rect">
            <a:avLst/>
          </a:prstGeom>
          <a:noFill/>
        </p:spPr>
        <p:txBody>
          <a:bodyPr wrap="square" rtlCol="0">
            <a:spAutoFit/>
          </a:bodyPr>
          <a:lstStyle/>
          <a:p>
            <a:pPr algn="ct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Paul’s Pattern of Presentation</a:t>
            </a:r>
            <a:endPar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367467034"/>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2:6 – 7  </a:t>
            </a:r>
            <a:endPar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15465"/>
            <a:ext cx="8556812" cy="4616648"/>
          </a:xfrm>
          <a:prstGeom prst="rect">
            <a:avLst/>
          </a:prstGeom>
          <a:noFill/>
          <a:effectLst/>
        </p:spPr>
        <p:txBody>
          <a:bodyPr wrap="square" rtlCol="0">
            <a:spAutoFit/>
          </a:bodyPr>
          <a:lstStyle/>
          <a:p>
            <a:pPr>
              <a:spcAft>
                <a:spcPts val="1200"/>
              </a:spcAft>
            </a:pPr>
            <a:r>
              <a:rPr lang="en-US" sz="2400" b="1" i="1" dirty="0" smtClean="0">
                <a:latin typeface="Cambria" pitchFamily="18" charset="0"/>
              </a:rPr>
              <a:t> </a:t>
            </a:r>
            <a:r>
              <a:rPr lang="en-US" sz="2200" b="1" dirty="0" smtClean="0">
                <a:effectLst>
                  <a:outerShdw blurRad="38100" dist="38100" dir="2700000" algn="tl">
                    <a:srgbClr val="000000">
                      <a:alpha val="43137"/>
                    </a:srgbClr>
                  </a:outerShdw>
                </a:effectLst>
                <a:latin typeface="Cambria" pitchFamily="18" charset="0"/>
              </a:rPr>
              <a:t>FOURTH</a:t>
            </a:r>
            <a:r>
              <a:rPr lang="en-US" sz="2400" b="1" i="1" dirty="0" smtClean="0">
                <a:latin typeface="Cambria" pitchFamily="18" charset="0"/>
              </a:rPr>
              <a:t> </a:t>
            </a:r>
            <a:r>
              <a:rPr lang="en-US" sz="2400" b="1" i="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As </a:t>
            </a:r>
            <a:r>
              <a:rPr lang="en-US" sz="2400" b="1" i="1" dirty="0" smtClean="0">
                <a:effectLst>
                  <a:outerShdw blurRad="38100" dist="38100" dir="2700000" algn="tl">
                    <a:srgbClr val="000000">
                      <a:alpha val="43137"/>
                    </a:srgbClr>
                  </a:outerShdw>
                </a:effectLst>
                <a:latin typeface="Cambria" pitchFamily="18" charset="0"/>
              </a:rPr>
              <a:t>the Christian walk matures it’s marked by overflowing gratitude.</a:t>
            </a:r>
            <a:endParaRPr lang="en-US" sz="2400" b="1" dirty="0" smtClean="0">
              <a:effectLst>
                <a:outerShdw blurRad="38100" dist="38100" dir="2700000" algn="tl">
                  <a:srgbClr val="000000">
                    <a:alpha val="43137"/>
                  </a:srgbClr>
                </a:outerShdw>
              </a:effectLst>
              <a:latin typeface="Cambria" pitchFamily="18" charset="0"/>
            </a:endParaRPr>
          </a:p>
          <a:p>
            <a:pPr indent="457200">
              <a:spcAft>
                <a:spcPts val="1200"/>
              </a:spcAft>
              <a:tabLst>
                <a:tab pos="511175" algn="l"/>
                <a:tab pos="627063" algn="l"/>
                <a:tab pos="690563" algn="l"/>
              </a:tabLst>
            </a:pPr>
            <a:r>
              <a:rPr lang="en-US" sz="2400" i="1" dirty="0" smtClean="0">
                <a:latin typeface="Georgia" panose="02040502050405020303" pitchFamily="18" charset="0"/>
              </a:rPr>
              <a:t>“</a:t>
            </a:r>
            <a:r>
              <a:rPr lang="en-US" sz="2400" b="1" i="1" dirty="0" smtClean="0">
                <a:latin typeface="Georgia" panose="02040502050405020303" pitchFamily="18" charset="0"/>
              </a:rPr>
              <a:t>. . . </a:t>
            </a:r>
            <a:r>
              <a:rPr lang="en-US" sz="2400" b="1" i="1" dirty="0">
                <a:effectLst>
                  <a:outerShdw blurRad="38100" dist="38100" dir="2700000" algn="tl">
                    <a:srgbClr val="000000">
                      <a:alpha val="43137"/>
                    </a:srgbClr>
                  </a:outerShdw>
                </a:effectLst>
                <a:latin typeface="Georgia" panose="02040502050405020303" pitchFamily="18" charset="0"/>
              </a:rPr>
              <a:t>abounding</a:t>
            </a:r>
            <a:r>
              <a:rPr lang="en-US" sz="2400" b="1" i="1" baseline="30000" dirty="0">
                <a:effectLst>
                  <a:outerShdw blurRad="38100" dist="38100" dir="2700000" algn="tl">
                    <a:srgbClr val="000000">
                      <a:alpha val="43137"/>
                    </a:srgbClr>
                  </a:outerShdw>
                </a:effectLst>
                <a:latin typeface="Georgia" panose="02040502050405020303" pitchFamily="18" charset="0"/>
              </a:rPr>
              <a:t> </a:t>
            </a:r>
            <a:r>
              <a:rPr lang="en-US" sz="2400" b="1" i="1" dirty="0">
                <a:effectLst>
                  <a:outerShdw blurRad="38100" dist="38100" dir="2700000" algn="tl">
                    <a:srgbClr val="000000">
                      <a:alpha val="43137"/>
                    </a:srgbClr>
                  </a:outerShdw>
                </a:effectLst>
                <a:latin typeface="Georgia" panose="02040502050405020303" pitchFamily="18" charset="0"/>
              </a:rPr>
              <a:t>in it with thanksgiving</a:t>
            </a:r>
            <a:r>
              <a:rPr lang="en-US" sz="2400" i="1" dirty="0" smtClean="0">
                <a:latin typeface="Georgia" panose="02040502050405020303" pitchFamily="18" charset="0"/>
              </a:rPr>
              <a:t>”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2:7</a:t>
            </a:r>
            <a:r>
              <a:rPr lang="en-US" sz="2400" b="1" dirty="0" smtClean="0">
                <a:latin typeface="Cambria" panose="02040503050406030204" pitchFamily="18" charset="0"/>
                <a:ea typeface="Cambria" panose="02040503050406030204" pitchFamily="18" charset="0"/>
              </a:rPr>
              <a:t>).</a:t>
            </a:r>
          </a:p>
          <a:p>
            <a:pPr indent="457200">
              <a:spcAft>
                <a:spcPts val="1200"/>
              </a:spcAft>
              <a:tabLst>
                <a:tab pos="511175" algn="l"/>
                <a:tab pos="627063" algn="l"/>
                <a:tab pos="690563" algn="l"/>
              </a:tabLst>
            </a:pPr>
            <a:r>
              <a:rPr lang="en-US" sz="2400" b="1" dirty="0" smtClean="0">
                <a:latin typeface="Cambria" panose="02040503050406030204" pitchFamily="18" charset="0"/>
                <a:ea typeface="Cambria" panose="02040503050406030204" pitchFamily="18" charset="0"/>
              </a:rPr>
              <a:t>The </a:t>
            </a:r>
            <a:r>
              <a:rPr lang="en-US" sz="2400" b="1" dirty="0" smtClean="0">
                <a:latin typeface="Cambria" panose="02040503050406030204" pitchFamily="18" charset="0"/>
                <a:ea typeface="Cambria" panose="02040503050406030204" pitchFamily="18" charset="0"/>
              </a:rPr>
              <a:t>mature believer knows that his or her spiritual growth comes from God, who by the Holy Spirit provides what is needed to conform Christians to the image of Christ. </a:t>
            </a:r>
          </a:p>
          <a:p>
            <a:pPr indent="457200">
              <a:spcAft>
                <a:spcPts val="1200"/>
              </a:spcAft>
              <a:tabLst>
                <a:tab pos="511175" algn="l"/>
                <a:tab pos="627063" algn="l"/>
                <a:tab pos="690563" algn="l"/>
              </a:tabLst>
            </a:pPr>
            <a:r>
              <a:rPr lang="en-US" sz="2400" b="1" dirty="0" smtClean="0">
                <a:latin typeface="Cambria" panose="02040503050406030204" pitchFamily="18" charset="0"/>
                <a:ea typeface="Cambria" panose="02040503050406030204" pitchFamily="18" charset="0"/>
              </a:rPr>
              <a:t>Paul’s words </a:t>
            </a:r>
            <a:r>
              <a:rPr lang="en-US" sz="2400" b="1" dirty="0" smtClean="0">
                <a:latin typeface="Cambria" panose="02040503050406030204" pitchFamily="18" charset="0"/>
                <a:ea typeface="Cambria" panose="02040503050406030204" pitchFamily="18" charset="0"/>
              </a:rPr>
              <a:t>suggest </a:t>
            </a:r>
            <a:r>
              <a:rPr lang="en-US" sz="2400" b="1" dirty="0">
                <a:latin typeface="Cambria" panose="02040503050406030204" pitchFamily="18" charset="0"/>
                <a:ea typeface="Cambria" panose="02040503050406030204" pitchFamily="18" charset="0"/>
              </a:rPr>
              <a:t>that as we mature in our </a:t>
            </a:r>
            <a:r>
              <a:rPr lang="en-US" sz="2400" b="1" dirty="0" smtClean="0">
                <a:latin typeface="Cambria" panose="02040503050406030204" pitchFamily="18" charset="0"/>
                <a:ea typeface="Cambria" panose="02040503050406030204" pitchFamily="18" charset="0"/>
              </a:rPr>
              <a:t>faith, </a:t>
            </a:r>
            <a:r>
              <a:rPr lang="en-US" sz="2400" b="1" dirty="0" smtClean="0">
                <a:latin typeface="Cambria" panose="02040503050406030204" pitchFamily="18" charset="0"/>
                <a:ea typeface="Cambria" panose="02040503050406030204" pitchFamily="18" charset="0"/>
              </a:rPr>
              <a:t>thanksgiving </a:t>
            </a:r>
            <a:r>
              <a:rPr lang="en-US" sz="2400" b="1" dirty="0">
                <a:latin typeface="Cambria" panose="02040503050406030204" pitchFamily="18" charset="0"/>
                <a:ea typeface="Cambria" panose="02040503050406030204" pitchFamily="18" charset="0"/>
              </a:rPr>
              <a:t>should increase. </a:t>
            </a:r>
            <a:r>
              <a:rPr lang="en-US" sz="2400" b="1" dirty="0" smtClean="0">
                <a:latin typeface="Cambria" panose="02040503050406030204" pitchFamily="18" charset="0"/>
                <a:ea typeface="Cambria" panose="02040503050406030204" pitchFamily="18" charset="0"/>
              </a:rPr>
              <a:t> Therefore, </a:t>
            </a:r>
            <a:r>
              <a:rPr lang="en-US" sz="2400" b="1" dirty="0" smtClean="0">
                <a:latin typeface="Cambria" panose="02040503050406030204" pitchFamily="18" charset="0"/>
                <a:ea typeface="Cambria" panose="02040503050406030204" pitchFamily="18" charset="0"/>
              </a:rPr>
              <a:t>the appropriate response to God’s provision of growth and strength is not pride or </a:t>
            </a:r>
            <a:r>
              <a:rPr lang="en-US" sz="2400" b="1" dirty="0" smtClean="0">
                <a:latin typeface="Cambria" panose="02040503050406030204" pitchFamily="18" charset="0"/>
                <a:ea typeface="Cambria" panose="02040503050406030204" pitchFamily="18" charset="0"/>
              </a:rPr>
              <a:t>self-confidence, </a:t>
            </a:r>
            <a:r>
              <a:rPr lang="en-US" sz="2400" b="1" dirty="0" smtClean="0">
                <a:latin typeface="Cambria" panose="02040503050406030204" pitchFamily="18" charset="0"/>
                <a:ea typeface="Cambria" panose="02040503050406030204" pitchFamily="18" charset="0"/>
              </a:rPr>
              <a:t>but overflowing gratitude and thanksgiving. </a:t>
            </a:r>
          </a:p>
        </p:txBody>
      </p:sp>
    </p:spTree>
    <p:extLst>
      <p:ext uri="{BB962C8B-B14F-4D97-AF65-F5344CB8AC3E}">
        <p14:creationId xmlns="" xmlns:p14="http://schemas.microsoft.com/office/powerpoint/2010/main" val="17801431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2:6 – 7  </a:t>
            </a:r>
            <a:endPar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pic>
        <p:nvPicPr>
          <p:cNvPr id="2" name="Picture 1"/>
          <p:cNvPicPr>
            <a:picLocks noChangeAspect="1"/>
          </p:cNvPicPr>
          <p:nvPr/>
        </p:nvPicPr>
        <p:blipFill>
          <a:blip r:embed="rId4" cstate="print">
            <a:extLst>
              <a:ext uri="{28A0092B-C50C-407E-A947-70E740481C1C}">
                <a14:useLocalDpi xmlns="" xmlns:a14="http://schemas.microsoft.com/office/drawing/2010/main" val="0"/>
              </a:ext>
            </a:extLst>
          </a:blip>
          <a:srcRect l="1099" t="3509" r="2198" b="1754"/>
          <a:stretch>
            <a:fillRect/>
          </a:stretch>
        </p:blipFill>
        <p:spPr>
          <a:xfrm>
            <a:off x="714022" y="1828800"/>
            <a:ext cx="7823200" cy="4800600"/>
          </a:xfrm>
          <a:prstGeom prst="rect">
            <a:avLst/>
          </a:prstGeom>
          <a:effectLst>
            <a:softEdge rad="31750"/>
          </a:effectLst>
        </p:spPr>
      </p:pic>
      <p:sp>
        <p:nvSpPr>
          <p:cNvPr id="3" name="Rectangle 2"/>
          <p:cNvSpPr/>
          <p:nvPr/>
        </p:nvSpPr>
        <p:spPr>
          <a:xfrm>
            <a:off x="304800" y="1219200"/>
            <a:ext cx="8610600" cy="492443"/>
          </a:xfrm>
          <a:prstGeom prst="rect">
            <a:avLst/>
          </a:prstGeom>
        </p:spPr>
        <p:txBody>
          <a:bodyPr wrap="square">
            <a:spAutoFit/>
          </a:bodyPr>
          <a:lstStyle/>
          <a:p>
            <a:pPr algn="ctr"/>
            <a:r>
              <a:rPr lang="en-US" sz="26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Four </a:t>
            </a:r>
            <a:r>
              <a:rPr lang="en-US" sz="26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foundational </a:t>
            </a:r>
            <a:r>
              <a:rPr lang="en-US" sz="26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steps of </a:t>
            </a:r>
            <a:r>
              <a:rPr lang="en-US" sz="26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Christian Life</a:t>
            </a:r>
            <a:endParaRPr lang="en-US" sz="2600" i="1" dirty="0">
              <a:effectLst>
                <a:outerShdw blurRad="38100" dist="38100" dir="2700000" algn="tl">
                  <a:srgbClr val="000000">
                    <a:alpha val="43137"/>
                  </a:srgbClr>
                </a:outerShdw>
              </a:effectLst>
            </a:endParaRPr>
          </a:p>
        </p:txBody>
      </p:sp>
      <p:cxnSp>
        <p:nvCxnSpPr>
          <p:cNvPr id="8" name="Straight Connector 7"/>
          <p:cNvCxnSpPr/>
          <p:nvPr/>
        </p:nvCxnSpPr>
        <p:spPr>
          <a:xfrm>
            <a:off x="2057400" y="6019800"/>
            <a:ext cx="15240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200400" y="5105400"/>
            <a:ext cx="9144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19600" y="4191000"/>
            <a:ext cx="9144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715000" y="3200400"/>
            <a:ext cx="13716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6263372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2:8 – 10   </a:t>
            </a:r>
            <a:endPar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381000" y="1295400"/>
            <a:ext cx="8480612" cy="2677656"/>
          </a:xfrm>
          <a:prstGeom prst="rect">
            <a:avLst/>
          </a:prstGeom>
          <a:gradFill>
            <a:gsLst>
              <a:gs pos="2000">
                <a:srgbClr val="5BD4FF"/>
              </a:gs>
              <a:gs pos="39999">
                <a:srgbClr val="85C2FF"/>
              </a:gs>
              <a:gs pos="70000">
                <a:srgbClr val="C4D6EB"/>
              </a:gs>
              <a:gs pos="100000">
                <a:srgbClr val="FFEBFA"/>
              </a:gs>
            </a:gsLst>
            <a:lin ang="2700000" scaled="1"/>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600" b="1" i="1" baseline="30000" dirty="0" smtClean="0">
                <a:latin typeface="Georgia" panose="02040502050405020303" pitchFamily="18" charset="0"/>
              </a:rPr>
              <a:t>8</a:t>
            </a:r>
            <a:r>
              <a:rPr lang="en-US" sz="2600" i="1" dirty="0" smtClean="0">
                <a:latin typeface="Georgia" panose="02040502050405020303" pitchFamily="18" charset="0"/>
              </a:rPr>
              <a:t>Beware </a:t>
            </a:r>
            <a:r>
              <a:rPr lang="en-US" sz="2600" i="1" dirty="0">
                <a:latin typeface="Georgia" panose="02040502050405020303" pitchFamily="18" charset="0"/>
              </a:rPr>
              <a:t>lest anyone cheat you through philosophy and empty deceit, according to the tradition of men, according to the basic principles of the world, and not according to Christ</a:t>
            </a:r>
            <a:r>
              <a:rPr lang="en-US" sz="2600" i="1" dirty="0" smtClean="0">
                <a:latin typeface="Georgia" panose="02040502050405020303" pitchFamily="18" charset="0"/>
              </a:rPr>
              <a:t>. </a:t>
            </a:r>
            <a:r>
              <a:rPr lang="en-US" sz="2600" i="1" dirty="0">
                <a:latin typeface="Georgia" panose="02040502050405020303" pitchFamily="18" charset="0"/>
              </a:rPr>
              <a:t> </a:t>
            </a:r>
            <a:r>
              <a:rPr lang="en-US" sz="2600" b="1" i="1" baseline="30000" dirty="0" smtClean="0">
                <a:latin typeface="Georgia" panose="02040502050405020303" pitchFamily="18" charset="0"/>
              </a:rPr>
              <a:t>9</a:t>
            </a:r>
            <a:r>
              <a:rPr lang="en-US" sz="2600" i="1" dirty="0" smtClean="0">
                <a:latin typeface="Georgia" panose="02040502050405020303" pitchFamily="18" charset="0"/>
              </a:rPr>
              <a:t>For</a:t>
            </a:r>
            <a:r>
              <a:rPr lang="en-US" sz="2600" i="1" dirty="0">
                <a:latin typeface="Georgia" panose="02040502050405020303" pitchFamily="18" charset="0"/>
              </a:rPr>
              <a:t> in Him dwells all the fullness of the Godhead bodily; </a:t>
            </a:r>
            <a:r>
              <a:rPr lang="en-US" sz="2600" b="1" i="1" baseline="30000" dirty="0" smtClean="0">
                <a:latin typeface="Georgia" panose="02040502050405020303" pitchFamily="18" charset="0"/>
              </a:rPr>
              <a:t>10</a:t>
            </a:r>
            <a:r>
              <a:rPr lang="en-US" sz="2600" i="1" dirty="0" smtClean="0">
                <a:latin typeface="Georgia" panose="02040502050405020303" pitchFamily="18" charset="0"/>
              </a:rPr>
              <a:t>and </a:t>
            </a:r>
            <a:r>
              <a:rPr lang="en-US" sz="2600" i="1" dirty="0">
                <a:latin typeface="Georgia" panose="02040502050405020303" pitchFamily="18" charset="0"/>
              </a:rPr>
              <a:t>you are complete in Him, who is the head of all principality and power</a:t>
            </a:r>
            <a:r>
              <a:rPr lang="en-US" sz="2600" i="1" dirty="0" smtClean="0">
                <a:latin typeface="Georgia" panose="02040502050405020303" pitchFamily="18" charset="0"/>
              </a:rPr>
              <a:t>.</a:t>
            </a:r>
            <a:endParaRPr lang="en-US" sz="2600" dirty="0"/>
          </a:p>
        </p:txBody>
      </p:sp>
    </p:spTree>
    <p:extLst>
      <p:ext uri="{BB962C8B-B14F-4D97-AF65-F5344CB8AC3E}">
        <p14:creationId xmlns="" xmlns:p14="http://schemas.microsoft.com/office/powerpoint/2010/main" val="41783291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2:8 – 10  </a:t>
            </a:r>
            <a:endPar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19200"/>
            <a:ext cx="8610600" cy="446276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a:t>
            </a:r>
            <a:r>
              <a:rPr lang="en-US" sz="2400" b="1" dirty="0" smtClean="0">
                <a:latin typeface="Cambria" pitchFamily="18" charset="0"/>
              </a:rPr>
              <a:t>knew that of the </a:t>
            </a:r>
            <a:r>
              <a:rPr lang="en-US" sz="2400" b="1" i="1" u="sng" dirty="0" smtClean="0">
                <a:latin typeface="Cambria" pitchFamily="18" charset="0"/>
              </a:rPr>
              <a:t>four</a:t>
            </a:r>
            <a:r>
              <a:rPr lang="en-US" sz="2400" b="1" dirty="0" smtClean="0">
                <a:latin typeface="Cambria" pitchFamily="18" charset="0"/>
              </a:rPr>
              <a:t> </a:t>
            </a:r>
            <a:r>
              <a:rPr lang="en-US" sz="2400" b="1" i="1" u="sng" dirty="0" smtClean="0">
                <a:latin typeface="Cambria" pitchFamily="18" charset="0"/>
              </a:rPr>
              <a:t>steps</a:t>
            </a:r>
            <a:r>
              <a:rPr lang="en-US" sz="2400" b="1" dirty="0" smtClean="0">
                <a:latin typeface="Cambria" pitchFamily="18" charset="0"/>
              </a:rPr>
              <a:t> outlined </a:t>
            </a:r>
            <a:r>
              <a:rPr lang="en-US" sz="2400" b="1" dirty="0" smtClean="0">
                <a:latin typeface="Cambria" pitchFamily="18" charset="0"/>
              </a:rPr>
              <a:t>above, </a:t>
            </a:r>
            <a:r>
              <a:rPr lang="en-US" sz="2400" b="1" dirty="0" smtClean="0">
                <a:latin typeface="Cambria" pitchFamily="18" charset="0"/>
              </a:rPr>
              <a:t>the Colossians Christians were standing somewhere between steps one and two in their growth in the Christian  faith. </a:t>
            </a:r>
          </a:p>
          <a:p>
            <a:pPr indent="457200">
              <a:spcAft>
                <a:spcPts val="1200"/>
              </a:spcAft>
              <a:tabLst>
                <a:tab pos="511175" algn="l"/>
                <a:tab pos="627063" algn="l"/>
                <a:tab pos="690563" algn="l"/>
              </a:tabLst>
            </a:pPr>
            <a:r>
              <a:rPr lang="en-US" sz="2400" b="1" dirty="0" smtClean="0">
                <a:latin typeface="Cambria" pitchFamily="18" charset="0"/>
              </a:rPr>
              <a:t>They </a:t>
            </a:r>
            <a:r>
              <a:rPr lang="en-US" sz="2400" b="1" dirty="0" smtClean="0">
                <a:latin typeface="Cambria" pitchFamily="18" charset="0"/>
              </a:rPr>
              <a:t>had been truly converted, were becoming stable in the Christian faith, and were beginning to live the Christian life.  But they were like </a:t>
            </a:r>
            <a:r>
              <a:rPr lang="en-US" sz="2400" b="1" u="sng" dirty="0" smtClean="0">
                <a:latin typeface="Cambria" pitchFamily="18" charset="0"/>
              </a:rPr>
              <a:t>freshman</a:t>
            </a:r>
            <a:r>
              <a:rPr lang="en-US" sz="2400" b="1" dirty="0" smtClean="0">
                <a:latin typeface="Cambria" pitchFamily="18" charset="0"/>
              </a:rPr>
              <a:t> in the lifelong curriculum of spiritual growth. </a:t>
            </a:r>
          </a:p>
          <a:p>
            <a:pPr indent="457200">
              <a:spcAft>
                <a:spcPts val="1200"/>
              </a:spcAft>
              <a:tabLst>
                <a:tab pos="573088" algn="l"/>
                <a:tab pos="627063" algn="l"/>
                <a:tab pos="690563" algn="l"/>
              </a:tabLst>
            </a:pPr>
            <a:r>
              <a:rPr lang="en-US" sz="2400" b="1" dirty="0" smtClean="0">
                <a:latin typeface="Cambria" panose="02040503050406030204" pitchFamily="18" charset="0"/>
                <a:ea typeface="Cambria" panose="02040503050406030204" pitchFamily="18" charset="0"/>
              </a:rPr>
              <a:t>Thus </a:t>
            </a:r>
            <a:r>
              <a:rPr lang="en-US" sz="2400" b="1" dirty="0" smtClean="0">
                <a:latin typeface="Cambria" panose="02040503050406030204" pitchFamily="18" charset="0"/>
                <a:ea typeface="Cambria" panose="02040503050406030204" pitchFamily="18" charset="0"/>
              </a:rPr>
              <a:t>the Colossians were prime targets for spiritual deception from false teachers, who prefer to target the newly converted. </a:t>
            </a:r>
            <a:r>
              <a:rPr lang="en-US" sz="2400" b="1" dirty="0" smtClean="0">
                <a:latin typeface="Cambria" panose="02040503050406030204" pitchFamily="18" charset="0"/>
                <a:ea typeface="Cambria" panose="02040503050406030204" pitchFamily="18" charset="0"/>
              </a:rPr>
              <a:t> So </a:t>
            </a:r>
            <a:r>
              <a:rPr lang="en-US" sz="2400" b="1" dirty="0" smtClean="0">
                <a:latin typeface="Cambria" panose="02040503050406030204" pitchFamily="18" charset="0"/>
                <a:ea typeface="Cambria" panose="02040503050406030204" pitchFamily="18" charset="0"/>
              </a:rPr>
              <a:t>in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Colossians 2:8-10</a:t>
            </a:r>
            <a:r>
              <a:rPr lang="en-US" sz="2400" b="1" dirty="0" smtClean="0">
                <a:latin typeface="Cambria" panose="02040503050406030204" pitchFamily="18" charset="0"/>
                <a:ea typeface="Cambria" panose="02040503050406030204" pitchFamily="18" charset="0"/>
              </a:rPr>
              <a:t>, Paul transitions to stern doctrinal warnings.</a:t>
            </a:r>
          </a:p>
        </p:txBody>
      </p:sp>
    </p:spTree>
    <p:extLst>
      <p:ext uri="{BB962C8B-B14F-4D97-AF65-F5344CB8AC3E}">
        <p14:creationId xmlns="" xmlns:p14="http://schemas.microsoft.com/office/powerpoint/2010/main" val="393646727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2:8 – 10  </a:t>
            </a:r>
            <a:endPar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13765" y="1206500"/>
            <a:ext cx="8686800" cy="409342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In </a:t>
            </a:r>
            <a:r>
              <a:rPr lang="en-US" sz="2400" b="1" dirty="0" smtClean="0">
                <a:effectLst>
                  <a:outerShdw blurRad="38100" dist="38100" dir="2700000" algn="tl">
                    <a:srgbClr val="000000">
                      <a:alpha val="43137"/>
                    </a:srgbClr>
                  </a:outerShdw>
                </a:effectLst>
                <a:latin typeface="Cambria" pitchFamily="18" charset="0"/>
              </a:rPr>
              <a:t>2:4</a:t>
            </a:r>
            <a:r>
              <a:rPr lang="en-US" sz="2400" b="1" dirty="0" smtClean="0">
                <a:latin typeface="Cambria" pitchFamily="18" charset="0"/>
              </a:rPr>
              <a:t>, Paul had warned the Colossians about being deceived by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persuasive words</a:t>
            </a:r>
            <a:r>
              <a:rPr lang="en-US" sz="2400" b="1" i="1" dirty="0" smtClean="0">
                <a:latin typeface="Cambria" pitchFamily="18" charset="0"/>
              </a:rPr>
              <a:t>.”</a:t>
            </a:r>
            <a:r>
              <a:rPr lang="en-US" sz="2400" b="1" dirty="0" smtClean="0">
                <a:latin typeface="Cambria" pitchFamily="18" charset="0"/>
              </a:rPr>
              <a:t>  </a:t>
            </a:r>
          </a:p>
          <a:p>
            <a:pPr indent="457200">
              <a:spcAft>
                <a:spcPts val="1200"/>
              </a:spcAft>
              <a:tabLst>
                <a:tab pos="511175" algn="l"/>
                <a:tab pos="627063" algn="l"/>
                <a:tab pos="690563" algn="l"/>
              </a:tabLst>
            </a:pPr>
            <a:r>
              <a:rPr lang="en-US" sz="2400" b="1" dirty="0" smtClean="0">
                <a:latin typeface="Cambria" pitchFamily="18" charset="0"/>
              </a:rPr>
              <a:t>Now </a:t>
            </a:r>
            <a:r>
              <a:rPr lang="en-US" sz="2400" b="1" dirty="0" smtClean="0">
                <a:latin typeface="Cambria" pitchFamily="18" charset="0"/>
              </a:rPr>
              <a:t>he expands on this warning.  </a:t>
            </a:r>
            <a:r>
              <a:rPr lang="en-US" sz="2400" b="1" dirty="0" smtClean="0">
                <a:latin typeface="Cambria" pitchFamily="18" charset="0"/>
              </a:rPr>
              <a:t>Paul </a:t>
            </a:r>
            <a:r>
              <a:rPr lang="en-US" sz="2400" b="1" dirty="0" smtClean="0">
                <a:latin typeface="Cambria" pitchFamily="18" charset="0"/>
              </a:rPr>
              <a:t>doesn’t merely caution against smooth talk by slick charlatans. </a:t>
            </a:r>
            <a:r>
              <a:rPr lang="en-US" sz="2400" b="1" dirty="0" smtClean="0">
                <a:latin typeface="Cambria" pitchFamily="18" charset="0"/>
              </a:rPr>
              <a:t> Rather, </a:t>
            </a:r>
            <a:r>
              <a:rPr lang="en-US" sz="2400" b="1" dirty="0" smtClean="0">
                <a:latin typeface="Cambria" pitchFamily="18" charset="0"/>
              </a:rPr>
              <a:t>he addresses deeper, </a:t>
            </a:r>
            <a:r>
              <a:rPr lang="en-US" sz="2400" b="1" dirty="0" smtClean="0">
                <a:latin typeface="Cambria" pitchFamily="18" charset="0"/>
              </a:rPr>
              <a:t>darker </a:t>
            </a:r>
            <a:r>
              <a:rPr lang="en-US" sz="2400" b="1" dirty="0" smtClean="0">
                <a:latin typeface="Cambria" pitchFamily="18" charset="0"/>
              </a:rPr>
              <a:t>levels of false teaching by which the victims are not just </a:t>
            </a:r>
            <a:r>
              <a:rPr lang="en-US" sz="2400" b="1" u="sng" dirty="0" smtClean="0">
                <a:effectLst>
                  <a:outerShdw blurRad="38100" dist="38100" dir="2700000" algn="tl">
                    <a:srgbClr val="000000">
                      <a:alpha val="43137"/>
                    </a:srgbClr>
                  </a:outerShdw>
                </a:effectLst>
                <a:latin typeface="Cambria" pitchFamily="18" charset="0"/>
              </a:rPr>
              <a:t>deceived</a:t>
            </a:r>
            <a:r>
              <a:rPr lang="en-US" sz="2400" b="1" dirty="0" smtClean="0">
                <a:effectLst>
                  <a:outerShdw blurRad="38100" dist="38100" dir="2700000" algn="tl">
                    <a:srgbClr val="000000">
                      <a:alpha val="43137"/>
                    </a:srgbClr>
                  </a:outerShdw>
                </a:effectLst>
                <a:latin typeface="Cambria" pitchFamily="18" charset="0"/>
              </a:rPr>
              <a:t>,</a:t>
            </a:r>
            <a:r>
              <a:rPr lang="en-US" sz="2400" b="1" dirty="0" smtClean="0">
                <a:latin typeface="Cambria" pitchFamily="18" charset="0"/>
              </a:rPr>
              <a:t> </a:t>
            </a:r>
            <a:r>
              <a:rPr lang="en-US" sz="2400" b="1" dirty="0" smtClean="0">
                <a:latin typeface="Cambria" pitchFamily="18" charset="0"/>
              </a:rPr>
              <a:t>but are </a:t>
            </a:r>
            <a:r>
              <a:rPr lang="en-US" sz="2400" b="1" u="sng" dirty="0" smtClean="0">
                <a:effectLst>
                  <a:outerShdw blurRad="38100" dist="38100" dir="2700000" algn="tl">
                    <a:srgbClr val="000000">
                      <a:alpha val="43137"/>
                    </a:srgbClr>
                  </a:outerShdw>
                </a:effectLst>
                <a:latin typeface="Cambria" pitchFamily="18" charset="0"/>
              </a:rPr>
              <a:t>taken</a:t>
            </a:r>
            <a:r>
              <a:rPr lang="en-US" sz="2400" b="1" dirty="0" smtClean="0">
                <a:effectLst>
                  <a:outerShdw blurRad="38100" dist="38100" dir="2700000" algn="tl">
                    <a:srgbClr val="000000">
                      <a:alpha val="43137"/>
                    </a:srgbClr>
                  </a:outerShdw>
                </a:effectLst>
                <a:latin typeface="Cambria" pitchFamily="18" charset="0"/>
              </a:rPr>
              <a:t> </a:t>
            </a:r>
            <a:r>
              <a:rPr lang="en-US" sz="2400" b="1" u="sng" dirty="0" smtClean="0">
                <a:effectLst>
                  <a:outerShdw blurRad="38100" dist="38100" dir="2700000" algn="tl">
                    <a:srgbClr val="000000">
                      <a:alpha val="43137"/>
                    </a:srgbClr>
                  </a:outerShdw>
                </a:effectLst>
                <a:latin typeface="Cambria" pitchFamily="18" charset="0"/>
              </a:rPr>
              <a:t>captive</a:t>
            </a:r>
            <a:r>
              <a:rPr lang="en-US" sz="2400" b="1" i="1" dirty="0" smtClean="0">
                <a:effectLst>
                  <a:outerShdw blurRad="38100" dist="38100" dir="2700000" algn="tl">
                    <a:srgbClr val="000000">
                      <a:alpha val="43137"/>
                    </a:srgbClr>
                  </a:outerShdw>
                </a:effectLst>
                <a:latin typeface="Cambria" pitchFamily="18" charset="0"/>
              </a:rPr>
              <a:t> </a:t>
            </a:r>
            <a:r>
              <a:rPr lang="en-US" sz="2400" b="1" dirty="0" smtClean="0">
                <a:latin typeface="Cambria" pitchFamily="18" charset="0"/>
              </a:rPr>
              <a:t>(</a:t>
            </a:r>
            <a:r>
              <a:rPr lang="en-US" sz="2400" b="1" dirty="0" smtClean="0">
                <a:effectLst>
                  <a:outerShdw blurRad="38100" dist="38100" dir="2700000" algn="tl">
                    <a:srgbClr val="000000">
                      <a:alpha val="43137"/>
                    </a:srgbClr>
                  </a:outerShdw>
                </a:effectLst>
                <a:latin typeface="Cambria" pitchFamily="18" charset="0"/>
              </a:rPr>
              <a:t>2:8</a:t>
            </a:r>
            <a:r>
              <a:rPr lang="en-US" sz="2400" b="1" dirty="0" smtClean="0">
                <a:latin typeface="Cambria" pitchFamily="18" charset="0"/>
              </a:rPr>
              <a:t>).</a:t>
            </a:r>
          </a:p>
          <a:p>
            <a:pPr indent="457200">
              <a:spcAft>
                <a:spcPts val="1200"/>
              </a:spcAft>
              <a:tabLst>
                <a:tab pos="573088" algn="l"/>
                <a:tab pos="627063" algn="l"/>
                <a:tab pos="690563" algn="l"/>
              </a:tabLst>
            </a:pPr>
            <a:r>
              <a:rPr lang="en-US" sz="2400" b="1" dirty="0" smtClean="0">
                <a:latin typeface="Cambria" panose="02040503050406030204" pitchFamily="18" charset="0"/>
                <a:ea typeface="Cambria" panose="02040503050406030204" pitchFamily="18" charset="0"/>
              </a:rPr>
              <a:t>The </a:t>
            </a:r>
            <a:r>
              <a:rPr lang="en-US" sz="2400" b="1" dirty="0" smtClean="0">
                <a:latin typeface="Cambria" panose="02040503050406030204" pitchFamily="18" charset="0"/>
                <a:ea typeface="Cambria" panose="02040503050406030204" pitchFamily="18" charset="0"/>
              </a:rPr>
              <a:t>image here is not just of people falling into a trap, but of people being snatched and dragged off as if being kidnapped. </a:t>
            </a:r>
            <a:r>
              <a:rPr lang="en-US" sz="2400" b="1" dirty="0" smtClean="0">
                <a:latin typeface="Cambria" panose="02040503050406030204" pitchFamily="18" charset="0"/>
                <a:ea typeface="Cambria" panose="02040503050406030204" pitchFamily="18" charset="0"/>
              </a:rPr>
              <a:t> It’s </a:t>
            </a:r>
            <a:r>
              <a:rPr lang="en-US" sz="2400" b="1" dirty="0" smtClean="0">
                <a:latin typeface="Cambria" panose="02040503050406030204" pitchFamily="18" charset="0"/>
                <a:ea typeface="Cambria" panose="02040503050406030204" pitchFamily="18" charset="0"/>
              </a:rPr>
              <a:t>a violent sobering image, intended to shock the Colossians to attention.</a:t>
            </a:r>
          </a:p>
        </p:txBody>
      </p:sp>
    </p:spTree>
    <p:extLst>
      <p:ext uri="{BB962C8B-B14F-4D97-AF65-F5344CB8AC3E}">
        <p14:creationId xmlns="" xmlns:p14="http://schemas.microsoft.com/office/powerpoint/2010/main" val="331295018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2:8 – 10  </a:t>
            </a:r>
            <a:endPar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183777" y="1206500"/>
            <a:ext cx="8686800" cy="4985980"/>
          </a:xfrm>
          <a:prstGeom prst="rect">
            <a:avLst/>
          </a:prstGeom>
          <a:noFill/>
          <a:effectLst/>
        </p:spPr>
        <p:txBody>
          <a:bodyPr wrap="square" rtlCol="0">
            <a:spAutoFit/>
          </a:bodyPr>
          <a:lstStyle/>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rPr>
              <a:t>How </a:t>
            </a:r>
            <a:r>
              <a:rPr lang="en-US" sz="2400" b="1" i="1" dirty="0" smtClean="0">
                <a:effectLst>
                  <a:outerShdw blurRad="38100" dist="38100" dir="2700000" algn="tl">
                    <a:srgbClr val="000000">
                      <a:alpha val="43137"/>
                    </a:srgbClr>
                  </a:outerShdw>
                </a:effectLst>
                <a:latin typeface="Cambria" pitchFamily="18" charset="0"/>
              </a:rPr>
              <a:t>did these false teachers capture and carry their victims away from the truth?</a:t>
            </a:r>
            <a:r>
              <a:rPr lang="en-US" sz="2400" b="1" dirty="0" smtClean="0">
                <a:latin typeface="Cambria" pitchFamily="18" charset="0"/>
              </a:rPr>
              <a:t> </a:t>
            </a:r>
          </a:p>
          <a:p>
            <a:pPr indent="457200">
              <a:spcAft>
                <a:spcPts val="1200"/>
              </a:spcAft>
              <a:tabLst>
                <a:tab pos="511175" algn="l"/>
                <a:tab pos="627063" algn="l"/>
                <a:tab pos="690563" algn="l"/>
              </a:tabLst>
            </a:pPr>
            <a:r>
              <a:rPr lang="en-US" sz="2000" b="1" dirty="0" smtClean="0">
                <a:effectLst>
                  <a:outerShdw blurRad="38100" dist="38100" dir="2700000" algn="tl">
                    <a:srgbClr val="000000">
                      <a:alpha val="43137"/>
                    </a:srgbClr>
                  </a:outerShdw>
                </a:effectLst>
                <a:latin typeface="Cambria" pitchFamily="18" charset="0"/>
              </a:rPr>
              <a:t>FIRST</a:t>
            </a:r>
            <a:r>
              <a:rPr lang="en-US" sz="2400" b="1" dirty="0" smtClean="0">
                <a:latin typeface="Cambria" pitchFamily="18" charset="0"/>
              </a:rPr>
              <a:t> </a:t>
            </a:r>
            <a:r>
              <a:rPr lang="en-US" sz="2400" b="1" dirty="0" smtClean="0">
                <a:latin typeface="Cambria" pitchFamily="18" charset="0"/>
              </a:rPr>
              <a:t>– “</a:t>
            </a:r>
            <a:r>
              <a:rPr lang="en-US" sz="2400" b="1" i="1" dirty="0" smtClean="0">
                <a:latin typeface="Cambria" pitchFamily="18" charset="0"/>
              </a:rPr>
              <a:t>The false teachers sought to capture them through “philosophy and empty deception</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2:8</a:t>
            </a:r>
            <a:r>
              <a:rPr lang="en-US" sz="2400" b="1" dirty="0" smtClean="0">
                <a:latin typeface="Cambria" pitchFamily="18" charset="0"/>
              </a:rPr>
              <a:t>). </a:t>
            </a:r>
            <a:r>
              <a:rPr lang="en-US" sz="2400" b="1" dirty="0" smtClean="0">
                <a:latin typeface="Cambria" pitchFamily="18" charset="0"/>
              </a:rPr>
              <a:t> </a:t>
            </a:r>
          </a:p>
          <a:p>
            <a:pPr indent="457200">
              <a:spcAft>
                <a:spcPts val="1200"/>
              </a:spcAft>
              <a:tabLst>
                <a:tab pos="511175" algn="l"/>
                <a:tab pos="627063" algn="l"/>
                <a:tab pos="690563" algn="l"/>
              </a:tabLst>
            </a:pPr>
            <a:r>
              <a:rPr lang="en-US" sz="2400" b="1" dirty="0" smtClean="0">
                <a:latin typeface="Cambria" pitchFamily="18" charset="0"/>
              </a:rPr>
              <a:t>Here </a:t>
            </a:r>
            <a:r>
              <a:rPr lang="en-US" sz="2400" b="1" dirty="0" smtClean="0">
                <a:latin typeface="Cambria" pitchFamily="18" charset="0"/>
              </a:rPr>
              <a:t>Paul isn’t  condemning  all philosophy, or science, but false, baseless,  </a:t>
            </a:r>
            <a:r>
              <a:rPr lang="en-US" sz="2400" b="1" dirty="0" smtClean="0">
                <a:latin typeface="Cambria" pitchFamily="18" charset="0"/>
              </a:rPr>
              <a:t>demonic, </a:t>
            </a:r>
            <a:r>
              <a:rPr lang="en-US" sz="2400" b="1" dirty="0" smtClean="0">
                <a:latin typeface="Cambria" pitchFamily="18" charset="0"/>
              </a:rPr>
              <a:t>worldly philosophy concocted by man to confuse and deceive Christians. </a:t>
            </a:r>
          </a:p>
          <a:p>
            <a:pPr indent="457200">
              <a:spcAft>
                <a:spcPts val="1200"/>
              </a:spcAft>
              <a:tabLst>
                <a:tab pos="511175" algn="l"/>
                <a:tab pos="627063" algn="l"/>
                <a:tab pos="690563" algn="l"/>
              </a:tabLst>
            </a:pPr>
            <a:r>
              <a:rPr lang="en-US" sz="2400" b="1" dirty="0" smtClean="0">
                <a:latin typeface="Cambria" pitchFamily="18" charset="0"/>
                <a:ea typeface="Cambria" panose="02040503050406030204" pitchFamily="18" charset="0"/>
              </a:rPr>
              <a:t>The </a:t>
            </a:r>
            <a:r>
              <a:rPr lang="en-US" sz="2400" b="1" dirty="0" smtClean="0">
                <a:latin typeface="Cambria" pitchFamily="18" charset="0"/>
                <a:ea typeface="Cambria" panose="02040503050406030204" pitchFamily="18" charset="0"/>
              </a:rPr>
              <a:t>burgeoning </a:t>
            </a:r>
            <a:r>
              <a:rPr lang="en-US" sz="2400" b="1" u="sng" dirty="0" smtClean="0">
                <a:latin typeface="Cambria" pitchFamily="18" charset="0"/>
                <a:ea typeface="Cambria" panose="02040503050406030204" pitchFamily="18" charset="0"/>
              </a:rPr>
              <a:t>Gnosticism</a:t>
            </a:r>
            <a:r>
              <a:rPr lang="en-US" sz="2400" b="1" dirty="0" smtClean="0">
                <a:latin typeface="Cambria" pitchFamily="18" charset="0"/>
                <a:ea typeface="Cambria" panose="02040503050406030204" pitchFamily="18" charset="0"/>
              </a:rPr>
              <a:t> that threatened the baby Christians in Colossae was probably some sort of amalgam  of selected Christian teachings and pagan mysticism, held together with a heavy dose of Platonic philosophy, and all of it badly twisted and distorted.   </a:t>
            </a:r>
          </a:p>
        </p:txBody>
      </p:sp>
    </p:spTree>
    <p:extLst>
      <p:ext uri="{BB962C8B-B14F-4D97-AF65-F5344CB8AC3E}">
        <p14:creationId xmlns="" xmlns:p14="http://schemas.microsoft.com/office/powerpoint/2010/main" val="41638052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2:8 – 10</a:t>
            </a:r>
            <a:endPar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28600" y="1219200"/>
            <a:ext cx="8686800" cy="4247317"/>
          </a:xfrm>
          <a:prstGeom prst="rect">
            <a:avLst/>
          </a:prstGeom>
          <a:noFill/>
          <a:effectLst/>
        </p:spPr>
        <p:txBody>
          <a:bodyPr wrap="square" rtlCol="0">
            <a:spAutoFit/>
          </a:bodyPr>
          <a:lstStyle/>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rPr>
              <a:t>How </a:t>
            </a:r>
            <a:r>
              <a:rPr lang="en-US" sz="2400" b="1" i="1" dirty="0" smtClean="0">
                <a:effectLst>
                  <a:outerShdw blurRad="38100" dist="38100" dir="2700000" algn="tl">
                    <a:srgbClr val="000000">
                      <a:alpha val="43137"/>
                    </a:srgbClr>
                  </a:outerShdw>
                </a:effectLst>
                <a:latin typeface="Cambria" pitchFamily="18" charset="0"/>
              </a:rPr>
              <a:t>did these false teachers capture and carry their victims away from the truth?</a:t>
            </a:r>
            <a:r>
              <a:rPr lang="en-US" sz="2400" b="1" dirty="0" smtClean="0">
                <a:latin typeface="Cambria" pitchFamily="18" charset="0"/>
              </a:rPr>
              <a:t> </a:t>
            </a:r>
          </a:p>
          <a:p>
            <a:pPr indent="457200">
              <a:spcAft>
                <a:spcPts val="1200"/>
              </a:spcAft>
              <a:tabLst>
                <a:tab pos="511175" algn="l"/>
                <a:tab pos="627063" algn="l"/>
                <a:tab pos="690563" algn="l"/>
              </a:tabLst>
            </a:pPr>
            <a:r>
              <a:rPr lang="en-US" sz="2000" b="1" dirty="0" smtClean="0">
                <a:effectLst>
                  <a:outerShdw blurRad="38100" dist="38100" dir="2700000" algn="tl">
                    <a:srgbClr val="000000">
                      <a:alpha val="43137"/>
                    </a:srgbClr>
                  </a:outerShdw>
                </a:effectLst>
                <a:latin typeface="Cambria" pitchFamily="18" charset="0"/>
              </a:rPr>
              <a:t>FIRST</a:t>
            </a:r>
            <a:r>
              <a:rPr lang="en-US" sz="2400" b="1" dirty="0" smtClean="0">
                <a:latin typeface="Cambria" pitchFamily="18" charset="0"/>
              </a:rPr>
              <a:t> </a:t>
            </a:r>
            <a:r>
              <a:rPr lang="en-US" sz="2400" b="1" dirty="0" smtClean="0">
                <a:latin typeface="Cambria" pitchFamily="18" charset="0"/>
              </a:rPr>
              <a:t>– </a:t>
            </a:r>
            <a:r>
              <a:rPr lang="en-US" sz="2400" b="1" i="1" dirty="0" smtClean="0">
                <a:latin typeface="Cambria" pitchFamily="18" charset="0"/>
              </a:rPr>
              <a:t>“The false teachers sought to capture them through “philosophy and empty deception”</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2:8</a:t>
            </a:r>
            <a:r>
              <a:rPr lang="en-US" sz="2400" b="1" dirty="0" smtClean="0">
                <a:latin typeface="Cambria" pitchFamily="18" charset="0"/>
              </a:rPr>
              <a:t>) – </a:t>
            </a:r>
            <a:r>
              <a:rPr lang="en-US" sz="2400" b="1" i="1" dirty="0" smtClean="0">
                <a:effectLst>
                  <a:outerShdw blurRad="38100" dist="38100" dir="2700000" algn="tl">
                    <a:srgbClr val="000000">
                      <a:alpha val="43137"/>
                    </a:srgbClr>
                  </a:outerShdw>
                </a:effectLst>
                <a:latin typeface="Cambria" pitchFamily="18" charset="0"/>
              </a:rPr>
              <a:t>continue . . .</a:t>
            </a:r>
            <a:r>
              <a:rPr lang="en-US" sz="2400" b="1" dirty="0" smtClean="0">
                <a:latin typeface="Cambria" pitchFamily="18" charset="0"/>
              </a:rPr>
              <a:t> </a:t>
            </a:r>
            <a:endParaRPr lang="en-US" sz="2400" b="1" dirty="0" smtClean="0">
              <a:latin typeface="Cambria" pitchFamily="18" charset="0"/>
            </a:endParaRPr>
          </a:p>
          <a:p>
            <a:pPr indent="457200">
              <a:spcAft>
                <a:spcPts val="1200"/>
              </a:spcAft>
              <a:tabLst>
                <a:tab pos="511175" algn="l"/>
                <a:tab pos="627063" algn="l"/>
                <a:tab pos="690563" algn="l"/>
              </a:tabLst>
            </a:pPr>
            <a:r>
              <a:rPr lang="en-US" sz="2400" b="1" dirty="0" smtClean="0">
                <a:latin typeface="Cambria" panose="02040503050406030204" pitchFamily="18" charset="0"/>
                <a:ea typeface="Cambria" panose="02040503050406030204" pitchFamily="18" charset="0"/>
              </a:rPr>
              <a:t>This</a:t>
            </a:r>
            <a:r>
              <a:rPr lang="en-US" sz="2400" b="1" dirty="0">
                <a:latin typeface="Cambria" panose="02040503050406030204" pitchFamily="18" charset="0"/>
                <a:ea typeface="Cambria" panose="02040503050406030204" pitchFamily="18" charset="0"/>
              </a:rPr>
              <a:t> philosophy that threatened the Colossian Christians was a strange </a:t>
            </a:r>
            <a:r>
              <a:rPr lang="en-US" sz="2400" b="1" dirty="0" smtClean="0">
                <a:latin typeface="Cambria" panose="02040503050406030204" pitchFamily="18" charset="0"/>
                <a:ea typeface="Cambria" panose="02040503050406030204" pitchFamily="18" charset="0"/>
              </a:rPr>
              <a:t>eclectic </a:t>
            </a:r>
            <a:r>
              <a:rPr lang="en-US" sz="2400" b="1" dirty="0">
                <a:latin typeface="Cambria" panose="02040503050406030204" pitchFamily="18" charset="0"/>
                <a:ea typeface="Cambria" panose="02040503050406030204" pitchFamily="18" charset="0"/>
              </a:rPr>
              <a:t>mix of early Gnosticism, Greek philosophy, local mystery religions, and Jewish mysticism. </a:t>
            </a:r>
            <a:endParaRPr lang="en-US" sz="2400" b="1" dirty="0" smtClean="0">
              <a:latin typeface="Cambria" panose="02040503050406030204" pitchFamily="18" charset="0"/>
              <a:ea typeface="Cambria" panose="02040503050406030204" pitchFamily="18" charset="0"/>
            </a:endParaRPr>
          </a:p>
          <a:p>
            <a:pPr indent="457200">
              <a:spcAft>
                <a:spcPts val="1200"/>
              </a:spcAft>
              <a:tabLst>
                <a:tab pos="511175" algn="l"/>
                <a:tab pos="627063" algn="l"/>
                <a:tab pos="690563" algn="l"/>
              </a:tabLst>
            </a:pPr>
            <a:r>
              <a:rPr lang="en-US" sz="2400" b="1" dirty="0" smtClean="0">
                <a:latin typeface="Cambria" panose="02040503050406030204" pitchFamily="18" charset="0"/>
                <a:ea typeface="Cambria" panose="02040503050406030204" pitchFamily="18" charset="0"/>
              </a:rPr>
              <a:t>And </a:t>
            </a:r>
            <a:r>
              <a:rPr lang="en-US" sz="2400" b="1" dirty="0" smtClean="0">
                <a:latin typeface="Cambria" panose="02040503050406030204" pitchFamily="18" charset="0"/>
                <a:ea typeface="Cambria" panose="02040503050406030204" pitchFamily="18" charset="0"/>
              </a:rPr>
              <a:t>it was so </a:t>
            </a:r>
            <a:r>
              <a:rPr lang="en-US" sz="2400" b="1" dirty="0">
                <a:latin typeface="Cambria" panose="02040503050406030204" pitchFamily="18" charset="0"/>
                <a:ea typeface="Cambria" panose="02040503050406030204" pitchFamily="18" charset="0"/>
              </a:rPr>
              <a:t>dangerous because it was not obviously sinful and licentious. It was high-sounding and seemed highly intelligent</a:t>
            </a:r>
            <a:r>
              <a:rPr lang="en-US" sz="2400" b="1" dirty="0" smtClean="0">
                <a:latin typeface="Cambria" panose="02040503050406030204" pitchFamily="18" charset="0"/>
                <a:ea typeface="Cambria" panose="02040503050406030204" pitchFamily="18" charset="0"/>
              </a:rPr>
              <a:t>.    </a:t>
            </a:r>
          </a:p>
        </p:txBody>
      </p:sp>
    </p:spTree>
    <p:extLst>
      <p:ext uri="{BB962C8B-B14F-4D97-AF65-F5344CB8AC3E}">
        <p14:creationId xmlns="" xmlns:p14="http://schemas.microsoft.com/office/powerpoint/2010/main" val="2484948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ipe(left)">
                                      <p:cBhvr>
                                        <p:cTn id="13" dur="10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wipe(left)">
                                      <p:cBhvr>
                                        <p:cTn id="18"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2:8 – 10 </a:t>
            </a:r>
            <a:endPar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28600" y="1219200"/>
            <a:ext cx="8686800" cy="4685898"/>
          </a:xfrm>
          <a:prstGeom prst="rect">
            <a:avLst/>
          </a:prstGeom>
          <a:noFill/>
          <a:effectLst/>
        </p:spPr>
        <p:txBody>
          <a:bodyPr wrap="square" rtlCol="0">
            <a:spAutoFit/>
          </a:bodyPr>
          <a:lstStyle/>
          <a:p>
            <a:pPr indent="457200">
              <a:spcAft>
                <a:spcPts val="1200"/>
              </a:spcAft>
            </a:pPr>
            <a:r>
              <a:rPr lang="en-US" sz="2350" b="1" i="1" dirty="0" smtClean="0">
                <a:effectLst>
                  <a:outerShdw blurRad="38100" dist="38100" dir="2700000" algn="tl">
                    <a:srgbClr val="000000">
                      <a:alpha val="43137"/>
                    </a:srgbClr>
                  </a:outerShdw>
                </a:effectLst>
                <a:latin typeface="Cambria" pitchFamily="18" charset="0"/>
              </a:rPr>
              <a:t>How </a:t>
            </a:r>
            <a:r>
              <a:rPr lang="en-US" sz="2350" b="1" i="1" dirty="0" smtClean="0">
                <a:effectLst>
                  <a:outerShdw blurRad="38100" dist="38100" dir="2700000" algn="tl">
                    <a:srgbClr val="000000">
                      <a:alpha val="43137"/>
                    </a:srgbClr>
                  </a:outerShdw>
                </a:effectLst>
                <a:latin typeface="Cambria" pitchFamily="18" charset="0"/>
              </a:rPr>
              <a:t>did these false teachers capture and carry their victims away from the truth?</a:t>
            </a:r>
            <a:r>
              <a:rPr lang="en-US" sz="2350" b="1" dirty="0" smtClean="0">
                <a:latin typeface="Cambria" pitchFamily="18" charset="0"/>
              </a:rPr>
              <a:t> </a:t>
            </a:r>
          </a:p>
          <a:p>
            <a:pPr indent="457200">
              <a:spcAft>
                <a:spcPts val="1200"/>
              </a:spcAft>
              <a:tabLst>
                <a:tab pos="511175" algn="l"/>
                <a:tab pos="627063" algn="l"/>
                <a:tab pos="690563" algn="l"/>
              </a:tabLst>
            </a:pPr>
            <a:r>
              <a:rPr lang="en-US" sz="2000" b="1" dirty="0" smtClean="0">
                <a:effectLst>
                  <a:outerShdw blurRad="38100" dist="38100" dir="2700000" algn="tl">
                    <a:srgbClr val="000000">
                      <a:alpha val="43137"/>
                    </a:srgbClr>
                  </a:outerShdw>
                </a:effectLst>
                <a:latin typeface="Cambria" pitchFamily="18" charset="0"/>
              </a:rPr>
              <a:t>SECOND</a:t>
            </a:r>
            <a:r>
              <a:rPr lang="en-US" sz="2350" b="1" dirty="0" smtClean="0">
                <a:latin typeface="Cambria" pitchFamily="18" charset="0"/>
              </a:rPr>
              <a:t> </a:t>
            </a:r>
            <a:r>
              <a:rPr lang="en-US" sz="2350" b="1" dirty="0" smtClean="0">
                <a:latin typeface="Cambria" pitchFamily="18" charset="0"/>
              </a:rPr>
              <a:t>– </a:t>
            </a:r>
            <a:r>
              <a:rPr lang="en-US" sz="2350" b="1" i="1" dirty="0" smtClean="0">
                <a:latin typeface="Cambria" pitchFamily="18" charset="0"/>
              </a:rPr>
              <a:t>“The false teachers followed the traditions of men and basic principles of the world”</a:t>
            </a:r>
            <a:r>
              <a:rPr lang="en-US" sz="2350" b="1" dirty="0" smtClean="0">
                <a:latin typeface="Cambria" pitchFamily="18" charset="0"/>
              </a:rPr>
              <a:t> (</a:t>
            </a:r>
            <a:r>
              <a:rPr lang="en-US" sz="2350" b="1" dirty="0" smtClean="0">
                <a:effectLst>
                  <a:outerShdw blurRad="38100" dist="38100" dir="2700000" algn="tl">
                    <a:srgbClr val="000000">
                      <a:alpha val="43137"/>
                    </a:srgbClr>
                  </a:outerShdw>
                </a:effectLst>
                <a:latin typeface="Cambria" pitchFamily="18" charset="0"/>
              </a:rPr>
              <a:t>2:8</a:t>
            </a:r>
            <a:r>
              <a:rPr lang="en-US" sz="2350" b="1" dirty="0" smtClean="0">
                <a:latin typeface="Cambria" pitchFamily="18" charset="0"/>
              </a:rPr>
              <a:t>). </a:t>
            </a:r>
            <a:r>
              <a:rPr lang="en-US" sz="2350" b="1" dirty="0" smtClean="0">
                <a:latin typeface="Cambria" pitchFamily="18" charset="0"/>
              </a:rPr>
              <a:t> </a:t>
            </a:r>
          </a:p>
          <a:p>
            <a:pPr indent="457200">
              <a:spcAft>
                <a:spcPts val="1200"/>
              </a:spcAft>
              <a:tabLst>
                <a:tab pos="511175" algn="l"/>
                <a:tab pos="627063" algn="l"/>
                <a:tab pos="690563" algn="l"/>
              </a:tabLst>
            </a:pPr>
            <a:r>
              <a:rPr lang="en-US" sz="2350" b="1" dirty="0" smtClean="0">
                <a:latin typeface="Cambria" pitchFamily="18" charset="0"/>
              </a:rPr>
              <a:t>Whether </a:t>
            </a:r>
            <a:r>
              <a:rPr lang="en-US" sz="2350" b="1" dirty="0" smtClean="0">
                <a:latin typeface="Cambria" pitchFamily="18" charset="0"/>
              </a:rPr>
              <a:t>through the influence of wretched people or wicked spirits, these false teachers were drawing people away from Jesus Christ. </a:t>
            </a:r>
          </a:p>
          <a:p>
            <a:pPr indent="457200">
              <a:spcAft>
                <a:spcPts val="1200"/>
              </a:spcAft>
              <a:tabLst>
                <a:tab pos="573088" algn="l"/>
                <a:tab pos="627063" algn="l"/>
                <a:tab pos="690563" algn="l"/>
              </a:tabLst>
            </a:pPr>
            <a:r>
              <a:rPr lang="en-US" sz="2350" b="1" i="1" dirty="0" smtClean="0">
                <a:effectLst>
                  <a:outerShdw blurRad="38100" dist="38100" dir="2700000" algn="tl">
                    <a:srgbClr val="000000">
                      <a:alpha val="43137"/>
                    </a:srgbClr>
                  </a:outerShdw>
                </a:effectLst>
                <a:latin typeface="Cambria" pitchFamily="18" charset="0"/>
              </a:rPr>
              <a:t>The </a:t>
            </a:r>
            <a:r>
              <a:rPr lang="en-US" sz="2350" b="1" i="1" dirty="0" smtClean="0">
                <a:effectLst>
                  <a:outerShdw blurRad="38100" dist="38100" dir="2700000" algn="tl">
                    <a:srgbClr val="000000">
                      <a:alpha val="43137"/>
                    </a:srgbClr>
                  </a:outerShdw>
                </a:effectLst>
                <a:latin typeface="Cambria" pitchFamily="18" charset="0"/>
              </a:rPr>
              <a:t>traditions of men</a:t>
            </a:r>
            <a:r>
              <a:rPr lang="en-US" sz="2350" b="1" i="1" dirty="0" smtClean="0">
                <a:latin typeface="Cambria" pitchFamily="18" charset="0"/>
              </a:rPr>
              <a:t>, </a:t>
            </a:r>
            <a:r>
              <a:rPr lang="en-US" sz="2350" b="1" dirty="0" smtClean="0">
                <a:latin typeface="Cambria" panose="02040503050406030204" pitchFamily="18" charset="0"/>
                <a:ea typeface="Cambria" panose="02040503050406030204" pitchFamily="18" charset="0"/>
              </a:rPr>
              <a:t>are the traditions </a:t>
            </a:r>
            <a:r>
              <a:rPr lang="en-US" sz="2350" b="1" dirty="0">
                <a:latin typeface="Cambria" panose="02040503050406030204" pitchFamily="18" charset="0"/>
                <a:ea typeface="Cambria" panose="02040503050406030204" pitchFamily="18" charset="0"/>
              </a:rPr>
              <a:t>among the Jews or the Greek philosophers or both. </a:t>
            </a:r>
            <a:endParaRPr lang="en-US" sz="2350" b="1" dirty="0" smtClean="0">
              <a:latin typeface="Cambria" panose="02040503050406030204" pitchFamily="18" charset="0"/>
              <a:ea typeface="Cambria" panose="02040503050406030204" pitchFamily="18" charset="0"/>
            </a:endParaRPr>
          </a:p>
          <a:p>
            <a:pPr indent="457200">
              <a:spcAft>
                <a:spcPts val="1200"/>
              </a:spcAft>
              <a:tabLst>
                <a:tab pos="573088" algn="l"/>
                <a:tab pos="627063" algn="l"/>
                <a:tab pos="690563" algn="l"/>
              </a:tabLst>
            </a:pPr>
            <a:r>
              <a:rPr lang="en-US" sz="2350" b="1" dirty="0" smtClean="0">
                <a:latin typeface="Cambria" panose="02040503050406030204" pitchFamily="18" charset="0"/>
                <a:ea typeface="Cambria" panose="02040503050406030204" pitchFamily="18" charset="0"/>
              </a:rPr>
              <a:t>Paul </a:t>
            </a:r>
            <a:r>
              <a:rPr lang="en-US" sz="2350" b="1" dirty="0">
                <a:latin typeface="Cambria" panose="02040503050406030204" pitchFamily="18" charset="0"/>
                <a:ea typeface="Cambria" panose="02040503050406030204" pitchFamily="18" charset="0"/>
              </a:rPr>
              <a:t>here warned that the </a:t>
            </a:r>
            <a:r>
              <a:rPr lang="en-US" sz="2350" b="1" dirty="0" smtClean="0">
                <a:latin typeface="Cambria" panose="02040503050406030204" pitchFamily="18" charset="0"/>
                <a:ea typeface="Cambria" panose="02040503050406030204" pitchFamily="18" charset="0"/>
              </a:rPr>
              <a:t>traditions </a:t>
            </a:r>
            <a:r>
              <a:rPr lang="en-US" sz="2350" b="1" dirty="0">
                <a:latin typeface="Cambria" panose="02040503050406030204" pitchFamily="18" charset="0"/>
                <a:ea typeface="Cambria" panose="02040503050406030204" pitchFamily="18" charset="0"/>
              </a:rPr>
              <a:t>of men has no equal authority to the word of God</a:t>
            </a:r>
            <a:r>
              <a:rPr lang="en-US" sz="2350" b="1" dirty="0" smtClean="0">
                <a:latin typeface="Cambria" panose="02040503050406030204" pitchFamily="18" charset="0"/>
                <a:ea typeface="Cambria" panose="02040503050406030204" pitchFamily="18" charset="0"/>
              </a:rPr>
              <a:t>.</a:t>
            </a:r>
            <a:endParaRPr lang="en-US" sz="2350" b="1" i="1" dirty="0" smtClean="0">
              <a:latin typeface="Cambria" pitchFamily="18" charset="0"/>
              <a:ea typeface="Cambria" panose="02040503050406030204" pitchFamily="18" charset="0"/>
            </a:endParaRPr>
          </a:p>
        </p:txBody>
      </p:sp>
    </p:spTree>
    <p:extLst>
      <p:ext uri="{BB962C8B-B14F-4D97-AF65-F5344CB8AC3E}">
        <p14:creationId xmlns="" xmlns:p14="http://schemas.microsoft.com/office/powerpoint/2010/main" val="29944282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2:8 – 10 </a:t>
            </a:r>
            <a:endPar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28600" y="1219200"/>
            <a:ext cx="8686800" cy="3847207"/>
          </a:xfrm>
          <a:prstGeom prst="rect">
            <a:avLst/>
          </a:prstGeom>
          <a:noFill/>
          <a:effectLst/>
        </p:spPr>
        <p:txBody>
          <a:bodyPr wrap="square" rtlCol="0">
            <a:spAutoFit/>
          </a:bodyPr>
          <a:lstStyle/>
          <a:p>
            <a:pPr indent="457200">
              <a:spcAft>
                <a:spcPts val="1200"/>
              </a:spcAft>
            </a:pPr>
            <a:r>
              <a:rPr lang="en-US" sz="2350" b="1" i="1" dirty="0" smtClean="0">
                <a:effectLst>
                  <a:outerShdw blurRad="38100" dist="38100" dir="2700000" algn="tl">
                    <a:srgbClr val="000000">
                      <a:alpha val="43137"/>
                    </a:srgbClr>
                  </a:outerShdw>
                </a:effectLst>
                <a:latin typeface="Cambria" pitchFamily="18" charset="0"/>
              </a:rPr>
              <a:t>How </a:t>
            </a:r>
            <a:r>
              <a:rPr lang="en-US" sz="2350" b="1" i="1" dirty="0" smtClean="0">
                <a:effectLst>
                  <a:outerShdw blurRad="38100" dist="38100" dir="2700000" algn="tl">
                    <a:srgbClr val="000000">
                      <a:alpha val="43137"/>
                    </a:srgbClr>
                  </a:outerShdw>
                </a:effectLst>
                <a:latin typeface="Cambria" pitchFamily="18" charset="0"/>
              </a:rPr>
              <a:t>did these false teachers capture and carry their victims away from the truth?</a:t>
            </a:r>
            <a:r>
              <a:rPr lang="en-US" sz="2350" b="1" dirty="0" smtClean="0">
                <a:latin typeface="Cambria" pitchFamily="18" charset="0"/>
              </a:rPr>
              <a:t> </a:t>
            </a:r>
          </a:p>
          <a:p>
            <a:pPr indent="457200">
              <a:spcAft>
                <a:spcPts val="1200"/>
              </a:spcAft>
              <a:tabLst>
                <a:tab pos="511175" algn="l"/>
                <a:tab pos="627063" algn="l"/>
                <a:tab pos="690563" algn="l"/>
              </a:tabLst>
            </a:pPr>
            <a:r>
              <a:rPr lang="en-US" sz="2000" b="1" dirty="0" smtClean="0">
                <a:effectLst>
                  <a:outerShdw blurRad="38100" dist="38100" dir="2700000" algn="tl">
                    <a:srgbClr val="000000">
                      <a:alpha val="43137"/>
                    </a:srgbClr>
                  </a:outerShdw>
                </a:effectLst>
                <a:latin typeface="Cambria" pitchFamily="18" charset="0"/>
              </a:rPr>
              <a:t>SECOND</a:t>
            </a:r>
            <a:r>
              <a:rPr lang="en-US" sz="2350" b="1" dirty="0" smtClean="0">
                <a:latin typeface="Cambria" pitchFamily="18" charset="0"/>
              </a:rPr>
              <a:t> </a:t>
            </a:r>
            <a:r>
              <a:rPr lang="en-US" sz="2350" b="1" dirty="0" smtClean="0">
                <a:latin typeface="Cambria" pitchFamily="18" charset="0"/>
              </a:rPr>
              <a:t>– </a:t>
            </a:r>
            <a:r>
              <a:rPr lang="en-US" sz="2350" b="1" i="1" dirty="0" smtClean="0">
                <a:latin typeface="Cambria" pitchFamily="18" charset="0"/>
              </a:rPr>
              <a:t>“The false teachers followed the traditions of men and basic principles of the world”</a:t>
            </a:r>
            <a:r>
              <a:rPr lang="en-US" sz="2350" b="1" dirty="0" smtClean="0">
                <a:latin typeface="Cambria" pitchFamily="18" charset="0"/>
              </a:rPr>
              <a:t> (</a:t>
            </a:r>
            <a:r>
              <a:rPr lang="en-US" sz="2350" b="1" dirty="0" smtClean="0">
                <a:effectLst>
                  <a:outerShdw blurRad="38100" dist="38100" dir="2700000" algn="tl">
                    <a:srgbClr val="000000">
                      <a:alpha val="43137"/>
                    </a:srgbClr>
                  </a:outerShdw>
                </a:effectLst>
                <a:latin typeface="Cambria" pitchFamily="18" charset="0"/>
              </a:rPr>
              <a:t>2:8</a:t>
            </a:r>
            <a:r>
              <a:rPr lang="en-US" sz="2350" b="1" dirty="0" smtClean="0">
                <a:latin typeface="Cambria" pitchFamily="18" charset="0"/>
              </a:rPr>
              <a:t>) – </a:t>
            </a:r>
            <a:r>
              <a:rPr lang="en-US" sz="2350" b="1" i="1" dirty="0" smtClean="0">
                <a:effectLst>
                  <a:outerShdw blurRad="38100" dist="38100" dir="2700000" algn="tl">
                    <a:srgbClr val="000000">
                      <a:alpha val="43137"/>
                    </a:srgbClr>
                  </a:outerShdw>
                </a:effectLst>
                <a:latin typeface="Cambria" pitchFamily="18" charset="0"/>
              </a:rPr>
              <a:t>continue . . . </a:t>
            </a:r>
            <a:r>
              <a:rPr lang="en-US" sz="2350" b="1" dirty="0" smtClean="0">
                <a:latin typeface="Cambria" pitchFamily="18" charset="0"/>
              </a:rPr>
              <a:t> </a:t>
            </a:r>
          </a:p>
          <a:p>
            <a:pPr indent="457200">
              <a:spcAft>
                <a:spcPts val="1200"/>
              </a:spcAft>
              <a:tabLst>
                <a:tab pos="573088" algn="l"/>
                <a:tab pos="627063" algn="l"/>
                <a:tab pos="690563" algn="l"/>
              </a:tabLst>
            </a:pP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Basic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principles </a:t>
            </a:r>
            <a:r>
              <a:rPr lang="en-US" sz="2350" b="1" i="1" dirty="0">
                <a:effectLst>
                  <a:outerShdw blurRad="38100" dist="38100" dir="2700000" algn="tl">
                    <a:srgbClr val="000000">
                      <a:alpha val="43137"/>
                    </a:srgbClr>
                  </a:outerShdw>
                </a:effectLst>
                <a:latin typeface="Cambria" pitchFamily="18" charset="0"/>
                <a:ea typeface="Cambria" panose="02040503050406030204" pitchFamily="18" charset="0"/>
              </a:rPr>
              <a:t>of the </a:t>
            </a:r>
            <a:r>
              <a:rPr lang="en-US" sz="2350" b="1" i="1" dirty="0" smtClean="0">
                <a:effectLst>
                  <a:outerShdw blurRad="38100" dist="38100" dir="2700000" algn="tl">
                    <a:srgbClr val="000000">
                      <a:alpha val="43137"/>
                    </a:srgbClr>
                  </a:outerShdw>
                </a:effectLst>
                <a:latin typeface="Cambria" pitchFamily="18" charset="0"/>
                <a:ea typeface="Cambria" panose="02040503050406030204" pitchFamily="18" charset="0"/>
              </a:rPr>
              <a:t>world</a:t>
            </a:r>
            <a:r>
              <a:rPr lang="en-US" sz="2350" b="1" i="1" dirty="0" smtClean="0">
                <a:latin typeface="Cambria" pitchFamily="18" charset="0"/>
                <a:ea typeface="Cambria" panose="02040503050406030204" pitchFamily="18" charset="0"/>
              </a:rPr>
              <a:t>, </a:t>
            </a:r>
            <a:r>
              <a:rPr lang="en-US" sz="2350" b="1" dirty="0" smtClean="0">
                <a:latin typeface="Cambria" pitchFamily="18" charset="0"/>
                <a:ea typeface="Cambria" panose="02040503050406030204" pitchFamily="18" charset="0"/>
              </a:rPr>
              <a:t>is said to be </a:t>
            </a:r>
            <a:r>
              <a:rPr lang="en-US" sz="2400" b="1" dirty="0" smtClean="0">
                <a:latin typeface="Cambria" panose="02040503050406030204" pitchFamily="18" charset="0"/>
                <a:ea typeface="Cambria" panose="02040503050406030204" pitchFamily="18" charset="0"/>
              </a:rPr>
              <a:t>knowledge </a:t>
            </a:r>
            <a:r>
              <a:rPr lang="en-US" sz="2400" b="1" dirty="0">
                <a:latin typeface="Cambria" panose="02040503050406030204" pitchFamily="18" charset="0"/>
                <a:ea typeface="Cambria" panose="02040503050406030204" pitchFamily="18" charset="0"/>
              </a:rPr>
              <a:t>which is very advanced and very profound. </a:t>
            </a:r>
            <a:endParaRPr lang="en-US" sz="2400" b="1" dirty="0" smtClean="0">
              <a:latin typeface="Cambria" panose="02040503050406030204" pitchFamily="18" charset="0"/>
              <a:ea typeface="Cambria" panose="02040503050406030204" pitchFamily="18" charset="0"/>
            </a:endParaRPr>
          </a:p>
          <a:p>
            <a:pPr indent="457200">
              <a:spcAft>
                <a:spcPts val="1200"/>
              </a:spcAft>
              <a:tabLst>
                <a:tab pos="573088" algn="l"/>
                <a:tab pos="627063" algn="l"/>
                <a:tab pos="690563" algn="l"/>
              </a:tabLst>
            </a:pPr>
            <a:r>
              <a:rPr lang="en-US" sz="2400" b="1" dirty="0" smtClean="0">
                <a:latin typeface="Cambria" panose="02040503050406030204" pitchFamily="18" charset="0"/>
                <a:ea typeface="Cambria" panose="02040503050406030204" pitchFamily="18" charset="0"/>
              </a:rPr>
              <a:t>When </a:t>
            </a:r>
            <a:r>
              <a:rPr lang="en-US" sz="2400" b="1" dirty="0" smtClean="0">
                <a:latin typeface="Cambria" panose="02040503050406030204" pitchFamily="18" charset="0"/>
                <a:ea typeface="Cambria" panose="02040503050406030204" pitchFamily="18" charset="0"/>
              </a:rPr>
              <a:t>in fact </a:t>
            </a:r>
            <a:r>
              <a:rPr lang="en-US" sz="2400" b="1" dirty="0">
                <a:latin typeface="Cambria" panose="02040503050406030204" pitchFamily="18" charset="0"/>
                <a:ea typeface="Cambria" panose="02040503050406030204" pitchFamily="18" charset="0"/>
              </a:rPr>
              <a:t>it is knowledge which is uninstructed and rudimentary </a:t>
            </a:r>
            <a:r>
              <a:rPr lang="en-US" sz="2400" b="1" dirty="0" smtClean="0">
                <a:latin typeface="Cambria" panose="02040503050406030204" pitchFamily="18" charset="0"/>
                <a:ea typeface="Cambria" panose="02040503050406030204" pitchFamily="18" charset="0"/>
              </a:rPr>
              <a:t>because, </a:t>
            </a:r>
            <a:r>
              <a:rPr lang="en-US" sz="2400" b="1" dirty="0">
                <a:latin typeface="Cambria" panose="02040503050406030204" pitchFamily="18" charset="0"/>
                <a:ea typeface="Cambria" panose="02040503050406030204" pitchFamily="18" charset="0"/>
              </a:rPr>
              <a:t>at the </a:t>
            </a:r>
            <a:r>
              <a:rPr lang="en-US" sz="2400" b="1" dirty="0" smtClean="0">
                <a:latin typeface="Cambria" panose="02040503050406030204" pitchFamily="18" charset="0"/>
                <a:ea typeface="Cambria" panose="02040503050406030204" pitchFamily="18" charset="0"/>
              </a:rPr>
              <a:t>best, </a:t>
            </a:r>
            <a:r>
              <a:rPr lang="en-US" sz="2400" b="1" dirty="0">
                <a:latin typeface="Cambria" panose="02040503050406030204" pitchFamily="18" charset="0"/>
                <a:ea typeface="Cambria" panose="02040503050406030204" pitchFamily="18" charset="0"/>
              </a:rPr>
              <a:t>it is knowledge of the human mind. </a:t>
            </a:r>
            <a:endParaRPr lang="en-US" sz="2400" b="1" dirty="0" smtClean="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29944282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ipe(left)">
                                      <p:cBhvr>
                                        <p:cTn id="13" dur="10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wipe(left)">
                                      <p:cBhvr>
                                        <p:cTn id="18"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2:8 – 10 </a:t>
            </a:r>
            <a:endPar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47588"/>
            <a:ext cx="8610600" cy="4170372"/>
          </a:xfrm>
          <a:prstGeom prst="rect">
            <a:avLst/>
          </a:prstGeom>
          <a:noFill/>
          <a:effectLst/>
        </p:spPr>
        <p:txBody>
          <a:bodyPr wrap="square" rtlCol="0">
            <a:spAutoFit/>
          </a:bodyPr>
          <a:lstStyle/>
          <a:p>
            <a:pPr indent="457200">
              <a:spcAft>
                <a:spcPts val="1200"/>
              </a:spcAft>
              <a:tabLst>
                <a:tab pos="511175" algn="l"/>
                <a:tab pos="627063" algn="l"/>
                <a:tab pos="690563" algn="l"/>
              </a:tabLst>
            </a:pPr>
            <a:r>
              <a:rPr lang="en-US" sz="2350" b="1" dirty="0" smtClean="0">
                <a:latin typeface="Cambria" pitchFamily="18" charset="0"/>
              </a:rPr>
              <a:t>As </a:t>
            </a:r>
            <a:r>
              <a:rPr lang="en-US" sz="2350" b="1" dirty="0" smtClean="0">
                <a:latin typeface="Cambria" pitchFamily="18" charset="0"/>
              </a:rPr>
              <a:t>a defense against this two-pronged attack by the malicious false teachers, Paul again turns the focus to Jesus Christ.  </a:t>
            </a:r>
          </a:p>
          <a:p>
            <a:pPr indent="457200">
              <a:spcAft>
                <a:spcPts val="1200"/>
              </a:spcAft>
              <a:tabLst>
                <a:tab pos="511175" algn="l"/>
                <a:tab pos="627063" algn="l"/>
                <a:tab pos="690563" algn="l"/>
              </a:tabLst>
            </a:pPr>
            <a:r>
              <a:rPr lang="en-US" sz="2350" b="1" i="1" dirty="0" smtClean="0">
                <a:latin typeface="Cambria" pitchFamily="18" charset="0"/>
              </a:rPr>
              <a:t>“</a:t>
            </a:r>
            <a:r>
              <a:rPr lang="en-US" sz="2350" b="1" i="1" dirty="0" smtClean="0">
                <a:latin typeface="Cambria" pitchFamily="18" charset="0"/>
              </a:rPr>
              <a:t>In Him dwells all the </a:t>
            </a:r>
            <a:r>
              <a:rPr lang="en-US" sz="2350" b="1" i="1" dirty="0" smtClean="0">
                <a:effectLst>
                  <a:outerShdw blurRad="38100" dist="38100" dir="2700000" algn="tl">
                    <a:srgbClr val="000000">
                      <a:alpha val="43137"/>
                    </a:srgbClr>
                  </a:outerShdw>
                </a:effectLst>
                <a:latin typeface="Cambria" pitchFamily="18" charset="0"/>
              </a:rPr>
              <a:t>fullness</a:t>
            </a:r>
            <a:r>
              <a:rPr lang="en-US" sz="2350" b="1" i="1" dirty="0" smtClean="0">
                <a:latin typeface="Cambria" pitchFamily="18" charset="0"/>
              </a:rPr>
              <a:t> of the Godhead bodily”</a:t>
            </a:r>
            <a:r>
              <a:rPr lang="en-US" sz="2350" b="1" dirty="0" smtClean="0">
                <a:latin typeface="Cambria" pitchFamily="18" charset="0"/>
              </a:rPr>
              <a:t> (</a:t>
            </a:r>
            <a:r>
              <a:rPr lang="en-US" sz="2350" b="1" dirty="0" smtClean="0">
                <a:effectLst>
                  <a:outerShdw blurRad="38100" dist="38100" dir="2700000" algn="tl">
                    <a:srgbClr val="000000">
                      <a:alpha val="43137"/>
                    </a:srgbClr>
                  </a:outerShdw>
                </a:effectLst>
                <a:latin typeface="Cambria" pitchFamily="18" charset="0"/>
              </a:rPr>
              <a:t>2:9</a:t>
            </a:r>
            <a:r>
              <a:rPr lang="en-US" sz="2350" b="1" dirty="0" smtClean="0">
                <a:latin typeface="Cambria" pitchFamily="18" charset="0"/>
              </a:rPr>
              <a:t>).</a:t>
            </a:r>
          </a:p>
          <a:p>
            <a:pPr indent="457200">
              <a:spcAft>
                <a:spcPts val="1200"/>
              </a:spcAft>
              <a:tabLst>
                <a:tab pos="573088" algn="l"/>
                <a:tab pos="627063" algn="l"/>
                <a:tab pos="690563" algn="l"/>
              </a:tabLst>
            </a:pPr>
            <a:r>
              <a:rPr lang="en-US" sz="2350" b="1" dirty="0" smtClean="0">
                <a:latin typeface="Cambria" panose="02040503050406030204" pitchFamily="18" charset="0"/>
                <a:ea typeface="Cambria" panose="02040503050406030204" pitchFamily="18" charset="0"/>
              </a:rPr>
              <a:t>This </a:t>
            </a:r>
            <a:r>
              <a:rPr lang="en-US" sz="2350" b="1" dirty="0" smtClean="0">
                <a:latin typeface="Cambria" panose="02040503050406030204" pitchFamily="18" charset="0"/>
                <a:ea typeface="Cambria" panose="02040503050406030204" pitchFamily="18" charset="0"/>
              </a:rPr>
              <a:t>means that Jesus Christ is God incarnate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John 1:1-3, 14</a:t>
            </a:r>
            <a:r>
              <a:rPr lang="en-US" sz="2350" b="1" dirty="0" smtClean="0">
                <a:latin typeface="Cambria" panose="02040503050406030204" pitchFamily="18" charset="0"/>
                <a:ea typeface="Cambria" panose="02040503050406030204" pitchFamily="18" charset="0"/>
              </a:rPr>
              <a:t>).  He is fully divine and fully human.  He is undiminished Deity – </a:t>
            </a:r>
            <a:r>
              <a:rPr lang="en-US" sz="2350" b="1" dirty="0" smtClean="0">
                <a:latin typeface="Cambria" panose="02040503050406030204" pitchFamily="18" charset="0"/>
                <a:ea typeface="Cambria" panose="02040503050406030204" pitchFamily="18" charset="0"/>
              </a:rPr>
              <a:t>i</a:t>
            </a:r>
            <a:r>
              <a:rPr lang="en-US" sz="2350" b="1" dirty="0" smtClean="0">
                <a:latin typeface="Cambria" panose="02040503050406030204" pitchFamily="18" charset="0"/>
                <a:ea typeface="Cambria" panose="02040503050406030204" pitchFamily="18" charset="0"/>
              </a:rPr>
              <a:t>ncluding </a:t>
            </a:r>
            <a:r>
              <a:rPr lang="en-US" sz="2350" b="1" dirty="0" smtClean="0">
                <a:latin typeface="Cambria" panose="02040503050406030204" pitchFamily="18" charset="0"/>
                <a:ea typeface="Cambria" panose="02040503050406030204" pitchFamily="18" charset="0"/>
              </a:rPr>
              <a:t>all the attributes, power, glory, honor, and authority of Deity – united with perfect humanity.  </a:t>
            </a:r>
            <a:endParaRPr lang="en-US" sz="2350" b="1" i="1" dirty="0" smtClean="0">
              <a:latin typeface="Cambria" pitchFamily="18" charset="0"/>
              <a:ea typeface="Cambria" panose="02040503050406030204" pitchFamily="18" charset="0"/>
            </a:endParaRPr>
          </a:p>
          <a:p>
            <a:pPr indent="457200">
              <a:spcAft>
                <a:spcPts val="1200"/>
              </a:spcAft>
              <a:tabLst>
                <a:tab pos="573088" algn="l"/>
                <a:tab pos="627063" algn="l"/>
                <a:tab pos="690563" algn="l"/>
              </a:tabLst>
            </a:pPr>
            <a:r>
              <a:rPr lang="en-US" sz="2350" b="1" dirty="0" smtClean="0">
                <a:latin typeface="Cambria" panose="02040503050406030204" pitchFamily="18" charset="0"/>
                <a:ea typeface="Cambria" panose="02040503050406030204" pitchFamily="18" charset="0"/>
              </a:rPr>
              <a:t>A </a:t>
            </a:r>
            <a:r>
              <a:rPr lang="en-US" sz="2350" b="1" dirty="0" smtClean="0">
                <a:latin typeface="Cambria" panose="02040503050406030204" pitchFamily="18" charset="0"/>
                <a:ea typeface="Cambria" panose="02040503050406030204" pitchFamily="18" charset="0"/>
              </a:rPr>
              <a:t>single dose of the doctrine of the incarnation would instantly cure the disease of Christ-denying heresy. </a:t>
            </a:r>
            <a:r>
              <a:rPr lang="en-US" sz="2350" b="1" dirty="0" smtClean="0">
                <a:latin typeface="Cambria" panose="02040503050406030204" pitchFamily="18" charset="0"/>
                <a:ea typeface="Cambria" panose="02040503050406030204" pitchFamily="18" charset="0"/>
              </a:rPr>
              <a:t>  </a:t>
            </a:r>
            <a:endParaRPr lang="en-US" sz="2350" b="1" dirty="0" smtClean="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32588342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Chapter Overview</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800" y="1102659"/>
            <a:ext cx="8534400" cy="5139869"/>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In </a:t>
            </a:r>
            <a:r>
              <a:rPr lang="en-US" sz="2400" b="1" dirty="0" smtClean="0">
                <a:effectLst>
                  <a:outerShdw blurRad="38100" dist="38100" dir="2700000" algn="tl">
                    <a:srgbClr val="000000">
                      <a:alpha val="43137"/>
                    </a:srgbClr>
                  </a:outerShdw>
                </a:effectLst>
                <a:latin typeface="Cambria" pitchFamily="18" charset="0"/>
              </a:rPr>
              <a:t>Chapter 2,</a:t>
            </a:r>
            <a:r>
              <a:rPr lang="en-US" sz="2400" b="1" dirty="0" smtClean="0">
                <a:latin typeface="Cambria" pitchFamily="18" charset="0"/>
              </a:rPr>
              <a:t> we find Paul writing words of love, understanding, and compassion to people he had never even met; though they shared a mutual friendship with fellow ministry workers </a:t>
            </a:r>
            <a:r>
              <a:rPr lang="en-US" sz="2400" b="1" u="sng" dirty="0" smtClean="0">
                <a:latin typeface="Cambria" pitchFamily="18" charset="0"/>
              </a:rPr>
              <a:t>Epaphras</a:t>
            </a:r>
            <a:r>
              <a:rPr lang="en-US" sz="2400" b="1" dirty="0" smtClean="0">
                <a:latin typeface="Cambria" pitchFamily="18" charset="0"/>
              </a:rPr>
              <a:t> and </a:t>
            </a:r>
            <a:r>
              <a:rPr lang="en-US" sz="2400" b="1" u="sng" dirty="0" smtClean="0">
                <a:latin typeface="Cambria" pitchFamily="18" charset="0"/>
              </a:rPr>
              <a:t>Philemon</a:t>
            </a:r>
            <a:r>
              <a:rPr lang="en-US" sz="2400" b="1" dirty="0" smtClean="0">
                <a:latin typeface="Cambria" pitchFamily="18" charset="0"/>
              </a:rPr>
              <a:t>. </a:t>
            </a:r>
          </a:p>
          <a:p>
            <a:pPr indent="457200">
              <a:spcAft>
                <a:spcPts val="1200"/>
              </a:spcAft>
            </a:pPr>
            <a:r>
              <a:rPr lang="en-US" sz="2400" b="1" dirty="0" smtClean="0">
                <a:latin typeface="Cambria" pitchFamily="18" charset="0"/>
              </a:rPr>
              <a:t>Even though Paul and the Colossian believers didn’t know each other personally, they needed each other.  As members of the same body of Christ, they were connected, whether they were aware of it or not.  So, in this section, Paul shares with his fellow believers in Colossae some: </a:t>
            </a:r>
          </a:p>
          <a:p>
            <a:pPr indent="457200">
              <a:spcAft>
                <a:spcPts val="1200"/>
              </a:spcAft>
            </a:pPr>
            <a:r>
              <a:rPr lang="en-US" sz="2400" b="1" dirty="0" smtClean="0">
                <a:latin typeface="Cambria" pitchFamily="18" charset="0"/>
              </a:rPr>
              <a:t>Personal Encouragement (</a:t>
            </a:r>
            <a:r>
              <a:rPr lang="en-US" sz="2400" b="1" dirty="0" smtClean="0">
                <a:effectLst>
                  <a:outerShdw blurRad="38100" dist="38100" dir="2700000" algn="tl">
                    <a:srgbClr val="000000">
                      <a:alpha val="43137"/>
                    </a:srgbClr>
                  </a:outerShdw>
                </a:effectLst>
                <a:latin typeface="Cambria" pitchFamily="18" charset="0"/>
              </a:rPr>
              <a:t>2:1-5</a:t>
            </a:r>
            <a:r>
              <a:rPr lang="en-US" sz="2400" b="1" dirty="0" smtClean="0">
                <a:latin typeface="Cambria" pitchFamily="18" charset="0"/>
              </a:rPr>
              <a:t>).</a:t>
            </a:r>
          </a:p>
          <a:p>
            <a:pPr indent="457200">
              <a:spcAft>
                <a:spcPts val="1200"/>
              </a:spcAft>
            </a:pPr>
            <a:r>
              <a:rPr lang="en-US" sz="2400" b="1" dirty="0" smtClean="0">
                <a:latin typeface="Cambria" pitchFamily="18" charset="0"/>
              </a:rPr>
              <a:t>Foundational Truth (</a:t>
            </a:r>
            <a:r>
              <a:rPr lang="en-US" sz="2400" b="1" dirty="0" smtClean="0">
                <a:effectLst>
                  <a:outerShdw blurRad="38100" dist="38100" dir="2700000" algn="tl">
                    <a:srgbClr val="000000">
                      <a:alpha val="43137"/>
                    </a:srgbClr>
                  </a:outerShdw>
                </a:effectLst>
                <a:latin typeface="Cambria" pitchFamily="18" charset="0"/>
              </a:rPr>
              <a:t>2:6–7</a:t>
            </a:r>
            <a:r>
              <a:rPr lang="en-US" sz="2400" b="1" dirty="0" smtClean="0">
                <a:latin typeface="Cambria" pitchFamily="18" charset="0"/>
              </a:rPr>
              <a:t>).</a:t>
            </a:r>
          </a:p>
          <a:p>
            <a:pPr indent="457200">
              <a:spcAft>
                <a:spcPts val="1200"/>
              </a:spcAft>
            </a:pPr>
            <a:r>
              <a:rPr lang="en-US" sz="2400" b="1" dirty="0" smtClean="0">
                <a:latin typeface="Cambria" pitchFamily="18" charset="0"/>
              </a:rPr>
              <a:t>Doctrinal Warnings (</a:t>
            </a:r>
            <a:r>
              <a:rPr lang="en-US" sz="2400" b="1" dirty="0" smtClean="0">
                <a:effectLst>
                  <a:outerShdw blurRad="38100" dist="38100" dir="2700000" algn="tl">
                    <a:srgbClr val="000000">
                      <a:alpha val="43137"/>
                    </a:srgbClr>
                  </a:outerShdw>
                </a:effectLst>
                <a:latin typeface="Cambria" pitchFamily="18" charset="0"/>
              </a:rPr>
              <a:t>2:8-10</a:t>
            </a:r>
            <a:r>
              <a:rPr lang="en-US" sz="2400" b="1" dirty="0" smtClean="0">
                <a:latin typeface="Cambria" pitchFamily="18" charset="0"/>
              </a:rPr>
              <a:t>).</a:t>
            </a:r>
          </a:p>
        </p:txBody>
      </p:sp>
    </p:spTree>
    <p:extLst>
      <p:ext uri="{BB962C8B-B14F-4D97-AF65-F5344CB8AC3E}">
        <p14:creationId xmlns="" xmlns:p14="http://schemas.microsoft.com/office/powerpoint/2010/main" val="25298970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2:8 – 10 </a:t>
            </a:r>
            <a:endPar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174812" y="1219200"/>
            <a:ext cx="8816788" cy="5355312"/>
          </a:xfrm>
          <a:prstGeom prst="rect">
            <a:avLst/>
          </a:prstGeom>
          <a:noFill/>
          <a:effectLst/>
        </p:spPr>
        <p:txBody>
          <a:bodyPr wrap="square" rtlCol="0">
            <a:spAutoFit/>
          </a:bodyPr>
          <a:lstStyle/>
          <a:p>
            <a:pPr indent="457200">
              <a:spcAft>
                <a:spcPts val="1200"/>
              </a:spcAft>
              <a:tabLst>
                <a:tab pos="511175" algn="l"/>
                <a:tab pos="627063" algn="l"/>
                <a:tab pos="690563" algn="l"/>
              </a:tabLst>
            </a:pPr>
            <a:r>
              <a:rPr lang="en-US" sz="2400" b="1" dirty="0" smtClean="0">
                <a:latin typeface="Cambria" panose="02040503050406030204" pitchFamily="18" charset="0"/>
                <a:ea typeface="Cambria" panose="02040503050406030204" pitchFamily="18" charset="0"/>
              </a:rPr>
              <a:t>Paul’s </a:t>
            </a:r>
            <a:r>
              <a:rPr lang="en-US" sz="2400" b="1" dirty="0" smtClean="0">
                <a:latin typeface="Cambria" panose="02040503050406030204" pitchFamily="18" charset="0"/>
                <a:ea typeface="Cambria" panose="02040503050406030204" pitchFamily="18" charset="0"/>
              </a:rPr>
              <a:t>use </a:t>
            </a:r>
            <a:r>
              <a:rPr lang="en-US" sz="2400" b="1" dirty="0">
                <a:latin typeface="Cambria" panose="02040503050406030204" pitchFamily="18" charset="0"/>
                <a:ea typeface="Cambria" panose="02040503050406030204" pitchFamily="18" charset="0"/>
              </a:rPr>
              <a:t>of the word </a:t>
            </a:r>
            <a:r>
              <a:rPr lang="en-US" sz="2400" b="1" i="1" dirty="0" smtClean="0">
                <a:latin typeface="Cambria" panose="02040503050406030204" pitchFamily="18" charset="0"/>
                <a:ea typeface="Cambria" panose="02040503050406030204" pitchFamily="18" charset="0"/>
              </a:rPr>
              <a:t>pleroma</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fullness</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was </a:t>
            </a:r>
            <a:r>
              <a:rPr lang="en-US" sz="2400" b="1" dirty="0">
                <a:latin typeface="Cambria" panose="02040503050406030204" pitchFamily="18" charset="0"/>
                <a:ea typeface="Cambria" panose="02040503050406030204" pitchFamily="18" charset="0"/>
              </a:rPr>
              <a:t>intentional. </a:t>
            </a:r>
            <a:endParaRPr lang="en-US" sz="2400" b="1" dirty="0" smtClean="0">
              <a:latin typeface="Cambria" panose="02040503050406030204" pitchFamily="18" charset="0"/>
              <a:ea typeface="Cambria" panose="02040503050406030204" pitchFamily="18" charset="0"/>
            </a:endParaRPr>
          </a:p>
          <a:p>
            <a:pPr indent="457200">
              <a:spcAft>
                <a:spcPts val="1200"/>
              </a:spcAft>
              <a:tabLst>
                <a:tab pos="511175" algn="l"/>
                <a:tab pos="627063" algn="l"/>
                <a:tab pos="690563" algn="l"/>
              </a:tabLst>
            </a:pPr>
            <a:r>
              <a:rPr lang="en-US" sz="2400" b="1" dirty="0" smtClean="0">
                <a:latin typeface="Cambria" panose="02040503050406030204" pitchFamily="18" charset="0"/>
                <a:ea typeface="Cambria" panose="02040503050406030204" pitchFamily="18" charset="0"/>
              </a:rPr>
              <a:t>This </a:t>
            </a:r>
            <a:r>
              <a:rPr lang="en-US" sz="2400" b="1" dirty="0" smtClean="0">
                <a:latin typeface="Cambria" panose="02040503050406030204" pitchFamily="18" charset="0"/>
                <a:ea typeface="Cambria" panose="02040503050406030204" pitchFamily="18" charset="0"/>
              </a:rPr>
              <a:t>term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pleroma</a:t>
            </a:r>
            <a:r>
              <a:rPr lang="en-US" sz="2400" b="1" dirty="0" smtClean="0">
                <a:latin typeface="Cambria" panose="02040503050406030204" pitchFamily="18" charset="0"/>
                <a:ea typeface="Cambria" panose="02040503050406030204" pitchFamily="18" charset="0"/>
              </a:rPr>
              <a:t>” had a special significance in Gnosticism. </a:t>
            </a:r>
            <a:r>
              <a:rPr lang="en-US" sz="2400" b="1" dirty="0" smtClean="0">
                <a:latin typeface="Cambria" panose="02040503050406030204" pitchFamily="18" charset="0"/>
                <a:ea typeface="Cambria" panose="02040503050406030204" pitchFamily="18" charset="0"/>
              </a:rPr>
              <a:t> One </a:t>
            </a:r>
            <a:r>
              <a:rPr lang="en-US" sz="2400" b="1" dirty="0" smtClean="0">
                <a:latin typeface="Cambria" panose="02040503050406030204" pitchFamily="18" charset="0"/>
                <a:ea typeface="Cambria" panose="02040503050406030204" pitchFamily="18" charset="0"/>
              </a:rPr>
              <a:t>scholar provides the following description   of its Gnostic usage: </a:t>
            </a:r>
            <a:endParaRPr lang="en-US" sz="2400" b="1" dirty="0">
              <a:latin typeface="Cambria" panose="02040503050406030204" pitchFamily="18" charset="0"/>
              <a:ea typeface="Cambria" panose="02040503050406030204" pitchFamily="18" charset="0"/>
            </a:endParaRPr>
          </a:p>
          <a:p>
            <a:pPr indent="457200">
              <a:spcAft>
                <a:spcPts val="1200"/>
              </a:spcAft>
              <a:tabLst>
                <a:tab pos="511175" algn="l"/>
                <a:tab pos="627063" algn="l"/>
                <a:tab pos="690563" algn="l"/>
              </a:tabLst>
            </a:pPr>
            <a:r>
              <a:rPr lang="en-US" sz="2400" b="1" i="1" dirty="0" smtClean="0">
                <a:latin typeface="Cambria" panose="02040503050406030204" pitchFamily="18" charset="0"/>
                <a:ea typeface="Cambria" panose="02040503050406030204" pitchFamily="18" charset="0"/>
              </a:rPr>
              <a:t>“</a:t>
            </a:r>
            <a:r>
              <a:rPr lang="en-US" sz="2400" b="1" i="1" dirty="0" smtClean="0">
                <a:latin typeface="Cambria" panose="02040503050406030204" pitchFamily="18" charset="0"/>
                <a:ea typeface="Cambria" panose="02040503050406030204" pitchFamily="18" charset="0"/>
              </a:rPr>
              <a:t>What then is the pleroma? </a:t>
            </a:r>
            <a:r>
              <a:rPr lang="en-US" sz="2400" b="1" i="1" dirty="0" smtClean="0">
                <a:latin typeface="Cambria" panose="02040503050406030204" pitchFamily="18" charset="0"/>
                <a:ea typeface="Cambria" panose="02040503050406030204" pitchFamily="18" charset="0"/>
              </a:rPr>
              <a:t> It </a:t>
            </a:r>
            <a:r>
              <a:rPr lang="en-US" sz="2400" b="1" i="1" dirty="0" smtClean="0">
                <a:latin typeface="Cambria" panose="02040503050406030204" pitchFamily="18" charset="0"/>
                <a:ea typeface="Cambria" panose="02040503050406030204" pitchFamily="18" charset="0"/>
              </a:rPr>
              <a:t>is </a:t>
            </a:r>
            <a:r>
              <a:rPr lang="en-US" sz="2400" b="1" i="1" dirty="0">
                <a:latin typeface="Cambria" panose="02040503050406030204" pitchFamily="18" charset="0"/>
                <a:ea typeface="Cambria" panose="02040503050406030204" pitchFamily="18" charset="0"/>
              </a:rPr>
              <a:t>the fullness, the totality, the completeness of all things. </a:t>
            </a:r>
            <a:r>
              <a:rPr lang="en-US" sz="2400" b="1" i="1" dirty="0" smtClean="0">
                <a:latin typeface="Cambria" panose="02040503050406030204" pitchFamily="18" charset="0"/>
                <a:ea typeface="Cambria" panose="02040503050406030204" pitchFamily="18" charset="0"/>
              </a:rPr>
              <a:t> From </a:t>
            </a:r>
            <a:r>
              <a:rPr lang="en-US" sz="2400" b="1" i="1" dirty="0">
                <a:latin typeface="Cambria" panose="02040503050406030204" pitchFamily="18" charset="0"/>
                <a:ea typeface="Cambria" panose="02040503050406030204" pitchFamily="18" charset="0"/>
              </a:rPr>
              <a:t>it all good has come, to it all good will return and be taken up completely in it</a:t>
            </a:r>
            <a:r>
              <a:rPr lang="en-US" sz="2400" b="1" i="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 That </a:t>
            </a:r>
            <a:r>
              <a:rPr lang="en-US" sz="2400" b="1" i="1" dirty="0" smtClean="0">
                <a:latin typeface="Cambria" panose="02040503050406030204" pitchFamily="18" charset="0"/>
                <a:ea typeface="Cambria" panose="02040503050406030204" pitchFamily="18" charset="0"/>
              </a:rPr>
              <a:t>what has come from it  are the aeons and the “spiritual” seed in some of humanity. Indirectly, all evil has come for it also.”</a:t>
            </a:r>
            <a:r>
              <a:rPr lang="en-US" sz="2400" b="1" dirty="0" smtClean="0">
                <a:latin typeface="Cambria" panose="02040503050406030204" pitchFamily="18" charset="0"/>
                <a:ea typeface="Cambria" panose="02040503050406030204" pitchFamily="18" charset="0"/>
              </a:rPr>
              <a:t> </a:t>
            </a:r>
          </a:p>
          <a:p>
            <a:pPr indent="457200">
              <a:spcAft>
                <a:spcPts val="1200"/>
              </a:spcAft>
              <a:tabLst>
                <a:tab pos="511175" algn="l"/>
                <a:tab pos="627063" algn="l"/>
                <a:tab pos="690563" algn="l"/>
              </a:tabLst>
            </a:pPr>
            <a:r>
              <a:rPr lang="en-US" sz="2400" b="1" dirty="0" smtClean="0">
                <a:latin typeface="Cambria" panose="02040503050406030204" pitchFamily="18" charset="0"/>
                <a:ea typeface="Cambria" panose="02040503050406030204" pitchFamily="18" charset="0"/>
              </a:rPr>
              <a:t>By </a:t>
            </a:r>
            <a:r>
              <a:rPr lang="en-US" sz="2400" b="1" dirty="0" smtClean="0">
                <a:latin typeface="Cambria" panose="02040503050406030204" pitchFamily="18" charset="0"/>
                <a:ea typeface="Cambria" panose="02040503050406030204" pitchFamily="18" charset="0"/>
              </a:rPr>
              <a:t>declaring that the fullness of Deity dwells in Christ in bodily form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2:9</a:t>
            </a:r>
            <a:r>
              <a:rPr lang="en-US" sz="2400" b="1" dirty="0" smtClean="0">
                <a:latin typeface="Cambria" panose="02040503050406030204" pitchFamily="18" charset="0"/>
                <a:ea typeface="Cambria" panose="02040503050406030204" pitchFamily="18" charset="0"/>
              </a:rPr>
              <a:t>), Paul both refutes the mythical, speculative notion of </a:t>
            </a:r>
            <a:r>
              <a:rPr lang="en-US" sz="2400" b="1" i="1" u="sng" dirty="0" smtClean="0">
                <a:latin typeface="Cambria" panose="02040503050406030204" pitchFamily="18" charset="0"/>
                <a:ea typeface="Cambria" panose="02040503050406030204" pitchFamily="18" charset="0"/>
              </a:rPr>
              <a:t>pleroma</a:t>
            </a:r>
            <a:r>
              <a:rPr lang="en-US" sz="2400" b="1" dirty="0" smtClean="0">
                <a:latin typeface="Cambria" panose="02040503050406030204" pitchFamily="18" charset="0"/>
                <a:ea typeface="Cambria" panose="02040503050406030204" pitchFamily="18" charset="0"/>
              </a:rPr>
              <a:t> in Gnosticism and counters the dualistic nature of their false religion. </a:t>
            </a:r>
            <a:endParaRPr lang="en-US" sz="2350" b="1" dirty="0" smtClean="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360826186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2:8 – 10 </a:t>
            </a:r>
            <a:endPar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27212" y="1219200"/>
            <a:ext cx="8588188" cy="5277624"/>
          </a:xfrm>
          <a:prstGeom prst="rect">
            <a:avLst/>
          </a:prstGeom>
          <a:noFill/>
          <a:effectLst/>
        </p:spPr>
        <p:txBody>
          <a:bodyPr wrap="square" rtlCol="0">
            <a:spAutoFit/>
          </a:bodyPr>
          <a:lstStyle/>
          <a:p>
            <a:pPr indent="457200">
              <a:spcAft>
                <a:spcPts val="1200"/>
              </a:spcAft>
              <a:tabLst>
                <a:tab pos="511175" algn="l"/>
                <a:tab pos="627063" algn="l"/>
                <a:tab pos="690563" algn="l"/>
              </a:tabLst>
            </a:pPr>
            <a:r>
              <a:rPr lang="en-US" sz="2400" b="1" dirty="0" smtClean="0">
                <a:latin typeface="Cambria" panose="02040503050406030204" pitchFamily="18" charset="0"/>
                <a:ea typeface="Cambria" panose="02040503050406030204" pitchFamily="18" charset="0"/>
              </a:rPr>
              <a:t>The </a:t>
            </a:r>
            <a:r>
              <a:rPr lang="en-US" sz="2400" b="1" dirty="0" smtClean="0">
                <a:latin typeface="Cambria" panose="02040503050406030204" pitchFamily="18" charset="0"/>
                <a:ea typeface="Cambria" panose="02040503050406030204" pitchFamily="18" charset="0"/>
              </a:rPr>
              <a:t>Gnostics despised the body, the physical world, and all things material. </a:t>
            </a:r>
            <a:r>
              <a:rPr lang="en-US" sz="2400" b="1" dirty="0" smtClean="0">
                <a:latin typeface="Cambria" panose="02040503050406030204" pitchFamily="18" charset="0"/>
                <a:ea typeface="Cambria" panose="02040503050406030204" pitchFamily="18" charset="0"/>
              </a:rPr>
              <a:t> They </a:t>
            </a:r>
            <a:r>
              <a:rPr lang="en-US" sz="2400" b="1" dirty="0" smtClean="0">
                <a:latin typeface="Cambria" panose="02040503050406030204" pitchFamily="18" charset="0"/>
                <a:ea typeface="Cambria" panose="02040503050406030204" pitchFamily="18" charset="0"/>
              </a:rPr>
              <a:t>believed the physical world – </a:t>
            </a:r>
            <a:r>
              <a:rPr lang="en-US" sz="2400" b="1" dirty="0" smtClean="0">
                <a:latin typeface="Cambria" panose="02040503050406030204" pitchFamily="18" charset="0"/>
                <a:ea typeface="Cambria" panose="02040503050406030204" pitchFamily="18" charset="0"/>
              </a:rPr>
              <a:t>especially </a:t>
            </a:r>
            <a:r>
              <a:rPr lang="en-US" sz="2400" b="1" dirty="0" smtClean="0">
                <a:latin typeface="Cambria" panose="02040503050406030204" pitchFamily="18" charset="0"/>
                <a:ea typeface="Cambria" panose="02040503050406030204" pitchFamily="18" charset="0"/>
              </a:rPr>
              <a:t>the fleshly body – </a:t>
            </a:r>
            <a:r>
              <a:rPr lang="en-US" sz="2400" b="1" dirty="0" smtClean="0">
                <a:latin typeface="Cambria" panose="02040503050406030204" pitchFamily="18" charset="0"/>
                <a:ea typeface="Cambria" panose="02040503050406030204" pitchFamily="18" charset="0"/>
              </a:rPr>
              <a:t>to </a:t>
            </a:r>
            <a:r>
              <a:rPr lang="en-US" sz="2400" b="1" dirty="0" smtClean="0">
                <a:latin typeface="Cambria" panose="02040503050406030204" pitchFamily="18" charset="0"/>
                <a:ea typeface="Cambria" panose="02040503050406030204" pitchFamily="18" charset="0"/>
              </a:rPr>
              <a:t>be inherently evil. </a:t>
            </a:r>
            <a:r>
              <a:rPr lang="en-US" sz="2400" b="1" dirty="0" smtClean="0">
                <a:latin typeface="Cambria" panose="02040503050406030204" pitchFamily="18" charset="0"/>
                <a:ea typeface="Cambria" panose="02040503050406030204" pitchFamily="18" charset="0"/>
              </a:rPr>
              <a:t> To </a:t>
            </a:r>
            <a:r>
              <a:rPr lang="en-US" sz="2400" b="1" dirty="0" smtClean="0">
                <a:latin typeface="Cambria" panose="02040503050406030204" pitchFamily="18" charset="0"/>
                <a:ea typeface="Cambria" panose="02040503050406030204" pitchFamily="18" charset="0"/>
              </a:rPr>
              <a:t>confess that the fully divine Son of God could dwell in bodily form would have been anathema to those heretics. </a:t>
            </a:r>
          </a:p>
          <a:p>
            <a:pPr indent="457200">
              <a:spcAft>
                <a:spcPts val="1200"/>
              </a:spcAft>
              <a:tabLst>
                <a:tab pos="511175" algn="l"/>
                <a:tab pos="627063" algn="l"/>
                <a:tab pos="690563" algn="l"/>
              </a:tabLst>
            </a:pPr>
            <a:r>
              <a:rPr lang="en-US" sz="2400" b="1" dirty="0" smtClean="0">
                <a:latin typeface="Cambria" panose="02040503050406030204" pitchFamily="18" charset="0"/>
                <a:ea typeface="Cambria" panose="02040503050406030204" pitchFamily="18" charset="0"/>
              </a:rPr>
              <a:t>Because </a:t>
            </a:r>
            <a:r>
              <a:rPr lang="en-US" sz="2400" b="1" dirty="0" smtClean="0">
                <a:latin typeface="Cambria" panose="02040503050406030204" pitchFamily="18" charset="0"/>
                <a:ea typeface="Cambria" panose="02040503050406030204" pitchFamily="18" charset="0"/>
              </a:rPr>
              <a:t>of who Christ </a:t>
            </a:r>
            <a:r>
              <a:rPr lang="en-US" sz="2400" b="1" dirty="0" smtClean="0">
                <a:latin typeface="Cambria" panose="02040503050406030204" pitchFamily="18" charset="0"/>
                <a:ea typeface="Cambria" panose="02040503050406030204" pitchFamily="18" charset="0"/>
              </a:rPr>
              <a:t>is—the God-man—He </a:t>
            </a:r>
            <a:r>
              <a:rPr lang="en-US" sz="2400" b="1" dirty="0" smtClean="0">
                <a:latin typeface="Cambria" panose="02040503050406030204" pitchFamily="18" charset="0"/>
                <a:ea typeface="Cambria" panose="02040503050406030204" pitchFamily="18" charset="0"/>
              </a:rPr>
              <a:t>is able to fully accomplish His saving and sanctifying work.  In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2:10</a:t>
            </a:r>
            <a:r>
              <a:rPr lang="en-US" sz="2400" b="1" dirty="0" smtClean="0">
                <a:latin typeface="Cambria" panose="02040503050406030204" pitchFamily="18" charset="0"/>
                <a:ea typeface="Cambria" panose="02040503050406030204" pitchFamily="18" charset="0"/>
              </a:rPr>
              <a:t>, Paul strongly affirms the total sufficiency of Christ: </a:t>
            </a:r>
            <a:r>
              <a:rPr lang="en-US" sz="2400" b="1" i="1" dirty="0" smtClean="0">
                <a:latin typeface="Cambria" panose="02040503050406030204" pitchFamily="18" charset="0"/>
                <a:ea typeface="Cambria" panose="02040503050406030204" pitchFamily="18" charset="0"/>
              </a:rPr>
              <a:t>“In Him you have been made complete.”</a:t>
            </a:r>
          </a:p>
          <a:p>
            <a:pPr indent="457200">
              <a:spcAft>
                <a:spcPts val="1200"/>
              </a:spcAft>
              <a:tabLst>
                <a:tab pos="511175" algn="l"/>
                <a:tab pos="627063" algn="l"/>
                <a:tab pos="690563" algn="l"/>
              </a:tabLst>
            </a:pPr>
            <a:r>
              <a:rPr lang="en-US" sz="2400" b="1" dirty="0" smtClean="0">
                <a:latin typeface="Cambria" panose="02040503050406030204" pitchFamily="18" charset="0"/>
                <a:ea typeface="Cambria" panose="02040503050406030204" pitchFamily="18" charset="0"/>
              </a:rPr>
              <a:t>There </a:t>
            </a:r>
            <a:r>
              <a:rPr lang="en-US" sz="2400" b="1" dirty="0" smtClean="0">
                <a:latin typeface="Cambria" panose="02040503050406030204" pitchFamily="18" charset="0"/>
                <a:ea typeface="Cambria" panose="02040503050406030204" pitchFamily="18" charset="0"/>
              </a:rPr>
              <a:t>is no need to seek so-called fullness anywhere else and not need to find additional saving wisdom, insight, knowledge understanding or truth from any other philosophy. </a:t>
            </a:r>
          </a:p>
        </p:txBody>
      </p:sp>
    </p:spTree>
    <p:extLst>
      <p:ext uri="{BB962C8B-B14F-4D97-AF65-F5344CB8AC3E}">
        <p14:creationId xmlns="" xmlns:p14="http://schemas.microsoft.com/office/powerpoint/2010/main" val="40493564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2:8 – 10 </a:t>
            </a:r>
            <a:endPar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152400" y="1219200"/>
            <a:ext cx="8816788" cy="1877437"/>
          </a:xfrm>
          <a:prstGeom prst="rect">
            <a:avLst/>
          </a:prstGeom>
          <a:noFill/>
          <a:effectLst/>
        </p:spPr>
        <p:txBody>
          <a:bodyPr wrap="square" rtlCol="0">
            <a:spAutoFit/>
          </a:bodyPr>
          <a:lstStyle/>
          <a:p>
            <a:pPr indent="457200">
              <a:spcAft>
                <a:spcPts val="1200"/>
              </a:spcAft>
              <a:tabLst>
                <a:tab pos="511175" algn="l"/>
                <a:tab pos="627063" algn="l"/>
                <a:tab pos="690563" algn="l"/>
              </a:tabLst>
            </a:pPr>
            <a:r>
              <a:rPr lang="en-US" sz="235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In fact, even the angelic spiritual realm that so fascinated Gnostics was under His authority: </a:t>
            </a:r>
          </a:p>
          <a:p>
            <a:pPr indent="457200">
              <a:spcAft>
                <a:spcPts val="1200"/>
              </a:spcAft>
              <a:tabLst>
                <a:tab pos="511175" algn="l"/>
                <a:tab pos="627063" algn="l"/>
                <a:tab pos="690563" algn="l"/>
              </a:tabLst>
            </a:pPr>
            <a:r>
              <a:rPr lang="en-US" sz="2400" b="1" i="1" dirty="0" smtClean="0">
                <a:latin typeface="Cambria" panose="02040503050406030204" pitchFamily="18" charset="0"/>
                <a:ea typeface="Cambria" panose="02040503050406030204" pitchFamily="18" charset="0"/>
              </a:rPr>
              <a:t>“</a:t>
            </a:r>
            <a:r>
              <a:rPr lang="en-US" sz="2400" b="1" i="1" dirty="0" smtClean="0">
                <a:latin typeface="Cambria" panose="02040503050406030204" pitchFamily="18" charset="0"/>
                <a:ea typeface="Cambria" panose="02040503050406030204" pitchFamily="18" charset="0"/>
              </a:rPr>
              <a:t>He is the head over all rule and authority”</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2:10</a:t>
            </a:r>
            <a:r>
              <a:rPr lang="en-US" sz="2400" b="1" dirty="0" smtClean="0">
                <a:latin typeface="Cambria" panose="02040503050406030204" pitchFamily="18" charset="0"/>
                <a:ea typeface="Cambria" panose="02040503050406030204" pitchFamily="18" charset="0"/>
              </a:rPr>
              <a:t>). </a:t>
            </a:r>
          </a:p>
          <a:p>
            <a:pPr indent="457200">
              <a:spcAft>
                <a:spcPts val="1200"/>
              </a:spcAft>
              <a:tabLst>
                <a:tab pos="511175" algn="l"/>
                <a:tab pos="627063" algn="l"/>
                <a:tab pos="690563" algn="l"/>
              </a:tabLst>
            </a:pPr>
            <a:r>
              <a:rPr lang="en-US" sz="2400" b="1" dirty="0" smtClean="0">
                <a:latin typeface="Cambria" panose="02040503050406030204" pitchFamily="18" charset="0"/>
                <a:ea typeface="Cambria" panose="02040503050406030204" pitchFamily="18" charset="0"/>
              </a:rPr>
              <a:t>Jesus </a:t>
            </a:r>
            <a:r>
              <a:rPr lang="en-US" sz="2400" b="1" dirty="0" smtClean="0">
                <a:latin typeface="Cambria" panose="02040503050406030204" pitchFamily="18" charset="0"/>
                <a:ea typeface="Cambria" panose="02040503050406030204" pitchFamily="18" charset="0"/>
              </a:rPr>
              <a:t>Christ is sufficient as Lord. </a:t>
            </a:r>
          </a:p>
        </p:txBody>
      </p:sp>
    </p:spTree>
    <p:extLst>
      <p:ext uri="{BB962C8B-B14F-4D97-AF65-F5344CB8AC3E}">
        <p14:creationId xmlns="" xmlns:p14="http://schemas.microsoft.com/office/powerpoint/2010/main" val="12450148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1000"/>
                                        <p:tgtEl>
                                          <p:spTgt spid="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wipe(left)">
                                      <p:cBhvr>
                                        <p:cTn id="16"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 name="Rectangle 1"/>
          <p:cNvSpPr/>
          <p:nvPr/>
        </p:nvSpPr>
        <p:spPr>
          <a:xfrm>
            <a:off x="762000" y="914400"/>
            <a:ext cx="7315200" cy="3231654"/>
          </a:xfrm>
          <a:prstGeom prst="rect">
            <a:avLst/>
          </a:prstGeom>
          <a:effectLst>
            <a:outerShdw blurRad="50800" dist="38100" dir="18900000" algn="bl" rotWithShape="0">
              <a:prstClr val="black">
                <a:alpha val="60000"/>
              </a:prstClr>
            </a:outerShdw>
          </a:effectLst>
        </p:spPr>
        <p:txBody>
          <a:bodyPr wrap="square">
            <a:spAutoFit/>
          </a:bodyPr>
          <a:lstStyle/>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Applications</a:t>
            </a:r>
          </a:p>
          <a:p>
            <a:pPr lvl="0" algn="ctr">
              <a:spcBef>
                <a:spcPct val="0"/>
              </a:spcBef>
              <a:defRPr/>
            </a:pPr>
            <a:r>
              <a:rPr lang="en-US" sz="60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Of the</a:t>
            </a:r>
          </a:p>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lesson</a:t>
            </a:r>
            <a:endParaRPr lang="en-US" sz="88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endParaRPr>
          </a:p>
        </p:txBody>
      </p:sp>
      <p:sp>
        <p:nvSpPr>
          <p:cNvPr id="3" name="TextBox 2"/>
          <p:cNvSpPr txBox="1"/>
          <p:nvPr/>
        </p:nvSpPr>
        <p:spPr>
          <a:xfrm>
            <a:off x="304800" y="4648200"/>
            <a:ext cx="8610600" cy="707886"/>
          </a:xfrm>
          <a:prstGeom prst="rect">
            <a:avLst/>
          </a:prstGeom>
          <a:noFill/>
          <a:effectLst>
            <a:outerShdw blurRad="50800" dist="76200" dir="18900000" algn="bl" rotWithShape="0">
              <a:prstClr val="black">
                <a:alpha val="50000"/>
              </a:prstClr>
            </a:outerShdw>
          </a:effectLst>
        </p:spPr>
        <p:txBody>
          <a:bodyPr wrap="square" rtlCol="0">
            <a:spAutoFit/>
          </a:bodyPr>
          <a:lstStyle/>
          <a:p>
            <a:pPr algn="ctr"/>
            <a:r>
              <a:rPr lang="en-US" sz="4000" dirty="0" smtClean="0">
                <a:solidFill>
                  <a:schemeClr val="bg1"/>
                </a:solidFill>
                <a:effectLst>
                  <a:outerShdw blurRad="38100" dist="38100" dir="2700000" algn="tl">
                    <a:srgbClr val="000000">
                      <a:alpha val="43137"/>
                    </a:srgbClr>
                  </a:outerShdw>
                </a:effectLst>
                <a:latin typeface="Constantia" pitchFamily="18" charset="0"/>
              </a:rPr>
              <a:t>Watering Our Roots</a:t>
            </a:r>
            <a:endParaRPr lang="en-US" sz="4000" dirty="0">
              <a:solidFill>
                <a:schemeClr val="bg1"/>
              </a:solidFill>
              <a:effectLst>
                <a:outerShdw blurRad="38100" dist="38100" dir="2700000" algn="tl">
                  <a:srgbClr val="000000">
                    <a:alpha val="43137"/>
                  </a:srgbClr>
                </a:outerShdw>
              </a:effectLst>
              <a:latin typeface="Constantia" pitchFamily="18" charset="0"/>
            </a:endParaRPr>
          </a:p>
        </p:txBody>
      </p:sp>
    </p:spTree>
    <p:extLst>
      <p:ext uri="{BB962C8B-B14F-4D97-AF65-F5344CB8AC3E}">
        <p14:creationId xmlns="" xmlns:p14="http://schemas.microsoft.com/office/powerpoint/2010/main" val="13535651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Watering our roots</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06500"/>
            <a:ext cx="8610600" cy="5663089"/>
          </a:xfrm>
          <a:prstGeom prst="rect">
            <a:avLst/>
          </a:prstGeom>
          <a:noFill/>
          <a:effectLst/>
        </p:spPr>
        <p:txBody>
          <a:bodyPr wrap="square" rtlCol="0">
            <a:spAutoFit/>
          </a:bodyPr>
          <a:lstStyle/>
          <a:p>
            <a:pPr indent="457200">
              <a:spcAft>
                <a:spcPts val="1000"/>
              </a:spcAft>
            </a:pPr>
            <a:r>
              <a:rPr lang="en-US" sz="2400" b="1" dirty="0" smtClean="0">
                <a:latin typeface="Cambria" pitchFamily="18" charset="0"/>
              </a:rPr>
              <a:t>No matter where we are in our process of spiritual growth, we need to keep our spiritual roots healthy, deep, and strong.  </a:t>
            </a:r>
            <a:r>
              <a:rPr lang="en-US" sz="2400" b="1" i="1" dirty="0" smtClean="0">
                <a:effectLst>
                  <a:outerShdw blurRad="38100" dist="38100" dir="2700000" algn="tl">
                    <a:srgbClr val="000000">
                      <a:alpha val="43137"/>
                    </a:srgbClr>
                  </a:outerShdw>
                </a:effectLst>
                <a:latin typeface="Cambria" pitchFamily="18" charset="0"/>
              </a:rPr>
              <a:t>But </a:t>
            </a:r>
            <a:r>
              <a:rPr lang="en-US" sz="2400" b="1" i="1" dirty="0" smtClean="0">
                <a:effectLst>
                  <a:outerShdw blurRad="38100" dist="38100" dir="2700000" algn="tl">
                    <a:srgbClr val="000000">
                      <a:alpha val="43137"/>
                    </a:srgbClr>
                  </a:outerShdw>
                </a:effectLst>
                <a:latin typeface="Cambria" pitchFamily="18" charset="0"/>
              </a:rPr>
              <a:t>how do we do this</a:t>
            </a:r>
            <a:r>
              <a:rPr lang="en-US" sz="2400" b="1" dirty="0" smtClean="0">
                <a:latin typeface="Cambria" pitchFamily="18" charset="0"/>
              </a:rPr>
              <a:t>?</a:t>
            </a:r>
          </a:p>
          <a:p>
            <a:pPr indent="457200">
              <a:spcAft>
                <a:spcPts val="1000"/>
              </a:spcAft>
            </a:pPr>
            <a:r>
              <a:rPr lang="en-US" sz="2400" b="1" i="1" dirty="0" smtClean="0">
                <a:effectLst>
                  <a:outerShdw blurRad="38100" dist="38100" dir="2700000" algn="tl">
                    <a:srgbClr val="000000">
                      <a:alpha val="43137"/>
                    </a:srgbClr>
                  </a:outerShdw>
                </a:effectLst>
                <a:latin typeface="Cambria" pitchFamily="18" charset="0"/>
              </a:rPr>
              <a:t>What can we do to remain firmly rooted in our faith</a:t>
            </a:r>
            <a:r>
              <a:rPr lang="en-US" sz="2400" b="1" dirty="0" smtClean="0">
                <a:latin typeface="Cambria" pitchFamily="18" charset="0"/>
              </a:rPr>
              <a:t>?</a:t>
            </a:r>
          </a:p>
          <a:p>
            <a:pPr indent="457200">
              <a:spcAft>
                <a:spcPts val="1000"/>
              </a:spcAft>
            </a:pPr>
            <a:r>
              <a:rPr lang="en-US" sz="2400" b="1" dirty="0" smtClean="0">
                <a:effectLst>
                  <a:outerShdw blurRad="38100" dist="38100" dir="2700000" algn="tl">
                    <a:srgbClr val="000000">
                      <a:alpha val="43137"/>
                    </a:srgbClr>
                  </a:outerShdw>
                </a:effectLst>
                <a:latin typeface="Cambria" pitchFamily="18" charset="0"/>
              </a:rPr>
              <a:t>Swindoll</a:t>
            </a:r>
            <a:r>
              <a:rPr lang="en-US" sz="2400" b="1" dirty="0" smtClean="0">
                <a:latin typeface="Cambria" pitchFamily="18" charset="0"/>
              </a:rPr>
              <a:t> suggest </a:t>
            </a:r>
            <a:r>
              <a:rPr lang="en-US" sz="2400" b="1" i="1" u="sng" dirty="0" smtClean="0">
                <a:latin typeface="Cambria" pitchFamily="18" charset="0"/>
              </a:rPr>
              <a:t>three</a:t>
            </a:r>
            <a:r>
              <a:rPr lang="en-US" sz="2400" b="1" dirty="0" smtClean="0">
                <a:latin typeface="Cambria" pitchFamily="18" charset="0"/>
              </a:rPr>
              <a:t> </a:t>
            </a:r>
            <a:r>
              <a:rPr lang="en-US" sz="2400" b="1" i="1" u="sng" dirty="0" smtClean="0">
                <a:latin typeface="Cambria" pitchFamily="18" charset="0"/>
              </a:rPr>
              <a:t>things</a:t>
            </a:r>
            <a:r>
              <a:rPr lang="en-US" sz="2400" b="1" dirty="0" smtClean="0">
                <a:latin typeface="Cambria" pitchFamily="18" charset="0"/>
              </a:rPr>
              <a:t> </a:t>
            </a:r>
            <a:r>
              <a:rPr lang="en-US" sz="2400" b="1" dirty="0" smtClean="0">
                <a:latin typeface="Cambria" pitchFamily="18" charset="0"/>
              </a:rPr>
              <a:t>we can do to apply this lesson.</a:t>
            </a:r>
          </a:p>
          <a:p>
            <a:pPr indent="457200">
              <a:spcAft>
                <a:spcPts val="1000"/>
              </a:spcAft>
            </a:pPr>
            <a:r>
              <a:rPr lang="en-US" sz="2000" b="1" dirty="0" smtClean="0">
                <a:effectLst>
                  <a:outerShdw blurRad="38100" dist="38100" dir="2700000" algn="tl">
                    <a:srgbClr val="000000">
                      <a:alpha val="43137"/>
                    </a:srgbClr>
                  </a:outerShdw>
                </a:effectLst>
                <a:latin typeface="Cambria" pitchFamily="18" charset="0"/>
              </a:rPr>
              <a:t>FIRST</a:t>
            </a:r>
            <a:r>
              <a:rPr lang="en-US" sz="2400" b="1" dirty="0" smtClean="0">
                <a:latin typeface="Cambria" pitchFamily="18" charset="0"/>
              </a:rPr>
              <a:t> </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Once every week affirm and encourage another believer.</a:t>
            </a:r>
            <a:r>
              <a:rPr lang="en-US" sz="2400" b="1" i="1" dirty="0" smtClean="0">
                <a:latin typeface="Cambria" pitchFamily="18" charset="0"/>
              </a:rPr>
              <a:t> </a:t>
            </a:r>
            <a:r>
              <a:rPr lang="en-US" sz="2400" b="1" i="1" dirty="0" smtClean="0">
                <a:latin typeface="Cambria" pitchFamily="18" charset="0"/>
              </a:rPr>
              <a:t> </a:t>
            </a:r>
          </a:p>
          <a:p>
            <a:pPr indent="457200">
              <a:spcAft>
                <a:spcPts val="1000"/>
              </a:spcAft>
            </a:pPr>
            <a:r>
              <a:rPr lang="en-US" sz="2400" b="1" dirty="0" smtClean="0">
                <a:latin typeface="Cambria" pitchFamily="18" charset="0"/>
              </a:rPr>
              <a:t>Just </a:t>
            </a:r>
            <a:r>
              <a:rPr lang="en-US" sz="2400" b="1" dirty="0" smtClean="0">
                <a:latin typeface="Cambria" pitchFamily="18" charset="0"/>
              </a:rPr>
              <a:t>as Paul went out of his way to exhort, encourage, warn, and teach other believers, you can do the same.  </a:t>
            </a:r>
            <a:endParaRPr lang="en-US" sz="2400" b="1" dirty="0" smtClean="0">
              <a:latin typeface="Cambria" pitchFamily="18" charset="0"/>
            </a:endParaRPr>
          </a:p>
          <a:p>
            <a:pPr indent="457200">
              <a:spcAft>
                <a:spcPts val="1000"/>
              </a:spcAft>
            </a:pPr>
            <a:r>
              <a:rPr lang="en-US" sz="2400" b="1" dirty="0" smtClean="0">
                <a:latin typeface="Cambria" pitchFamily="18" charset="0"/>
              </a:rPr>
              <a:t>You’ll </a:t>
            </a:r>
            <a:r>
              <a:rPr lang="en-US" sz="2400" b="1" dirty="0" smtClean="0">
                <a:latin typeface="Cambria" pitchFamily="18" charset="0"/>
              </a:rPr>
              <a:t>find that your love and concern for others, being with them “in spirit,” not only helps to strengthen their roots but will also grow your own. </a:t>
            </a:r>
            <a:endParaRPr lang="en-US" sz="2400" b="1" dirty="0">
              <a:latin typeface="Cambria" pitchFamily="18" charset="0"/>
            </a:endParaRPr>
          </a:p>
        </p:txBody>
      </p:sp>
    </p:spTree>
    <p:extLst>
      <p:ext uri="{BB962C8B-B14F-4D97-AF65-F5344CB8AC3E}">
        <p14:creationId xmlns="" xmlns:p14="http://schemas.microsoft.com/office/powerpoint/2010/main" val="87313536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10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left)">
                                      <p:cBhvr>
                                        <p:cTn id="32"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Watering our roots</a:t>
            </a:r>
            <a:endPar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06500"/>
            <a:ext cx="8686800" cy="5724644"/>
          </a:xfrm>
          <a:prstGeom prst="rect">
            <a:avLst/>
          </a:prstGeom>
          <a:noFill/>
          <a:effectLst/>
        </p:spPr>
        <p:txBody>
          <a:bodyPr wrap="square" rtlCol="0">
            <a:spAutoFit/>
          </a:bodyPr>
          <a:lstStyle/>
          <a:p>
            <a:pPr indent="457200">
              <a:spcAft>
                <a:spcPts val="1000"/>
              </a:spcAft>
            </a:pPr>
            <a:r>
              <a:rPr lang="en-US" sz="2400" b="1" dirty="0">
                <a:latin typeface="Cambria" pitchFamily="18" charset="0"/>
              </a:rPr>
              <a:t>You could do this through a personal meeting, a phone call, a card, an email, or even a brief text message. </a:t>
            </a:r>
            <a:endParaRPr lang="en-US" sz="1000" b="1" dirty="0">
              <a:latin typeface="Cambria" pitchFamily="18" charset="0"/>
            </a:endParaRPr>
          </a:p>
          <a:p>
            <a:pPr indent="457200">
              <a:spcAft>
                <a:spcPts val="1000"/>
              </a:spcAft>
            </a:pPr>
            <a:r>
              <a:rPr lang="en-US" sz="2400" b="1" dirty="0" smtClean="0">
                <a:latin typeface="Cambria" pitchFamily="18" charset="0"/>
              </a:rPr>
              <a:t>Make yourself available, demonstrating that your brothers and sisters in Christ are not alone.  And before you know it you’ll find that you’re the recipient of others notes of encouragement. </a:t>
            </a:r>
          </a:p>
          <a:p>
            <a:pPr indent="457200">
              <a:spcAft>
                <a:spcPts val="1000"/>
              </a:spcAft>
            </a:pPr>
            <a:r>
              <a:rPr lang="en-US" sz="2000" b="1" dirty="0" smtClean="0">
                <a:effectLst>
                  <a:outerShdw blurRad="38100" dist="38100" dir="2700000" algn="tl">
                    <a:srgbClr val="000000">
                      <a:alpha val="43137"/>
                    </a:srgbClr>
                  </a:outerShdw>
                </a:effectLst>
                <a:latin typeface="Cambria" pitchFamily="18" charset="0"/>
              </a:rPr>
              <a:t>SECOND</a:t>
            </a:r>
            <a:r>
              <a:rPr lang="en-US" sz="2400" b="1" dirty="0" smtClean="0">
                <a:latin typeface="Cambria" pitchFamily="18" charset="0"/>
              </a:rPr>
              <a:t> </a:t>
            </a:r>
            <a:r>
              <a:rPr lang="en-US" sz="2400" b="1" dirty="0" smtClean="0">
                <a:latin typeface="Cambria" pitchFamily="18" charset="0"/>
              </a:rPr>
              <a:t>– </a:t>
            </a:r>
            <a:r>
              <a:rPr lang="en-US" sz="2400" b="1" i="1" dirty="0" smtClean="0">
                <a:latin typeface="Cambria" pitchFamily="18" charset="0"/>
              </a:rPr>
              <a:t>Once a day, think of something for which you are grateful and tell the Lord, “Thank </a:t>
            </a:r>
            <a:r>
              <a:rPr lang="en-US" sz="2400" b="1" i="1" dirty="0" smtClean="0">
                <a:latin typeface="Cambria" pitchFamily="18" charset="0"/>
              </a:rPr>
              <a:t>You.”  </a:t>
            </a:r>
          </a:p>
          <a:p>
            <a:pPr indent="457200">
              <a:spcAft>
                <a:spcPts val="1000"/>
              </a:spcAft>
            </a:pPr>
            <a:r>
              <a:rPr lang="en-US" sz="2400" b="1" dirty="0" smtClean="0">
                <a:latin typeface="Cambria" pitchFamily="18" charset="0"/>
              </a:rPr>
              <a:t>Thank </a:t>
            </a:r>
            <a:r>
              <a:rPr lang="en-US" sz="2400" b="1" dirty="0" smtClean="0">
                <a:latin typeface="Cambria" pitchFamily="18" charset="0"/>
              </a:rPr>
              <a:t>God for the food he provides and the friends He has brought into your life. </a:t>
            </a:r>
            <a:r>
              <a:rPr lang="en-US" sz="2400" b="1" dirty="0" smtClean="0">
                <a:latin typeface="Cambria" pitchFamily="18" charset="0"/>
              </a:rPr>
              <a:t> Thank God </a:t>
            </a:r>
            <a:r>
              <a:rPr lang="en-US" sz="2400" b="1" dirty="0" smtClean="0">
                <a:latin typeface="Cambria" pitchFamily="18" charset="0"/>
              </a:rPr>
              <a:t>for health, for deliverance from various temptations, and for perseverance through trials</a:t>
            </a:r>
            <a:r>
              <a:rPr lang="en-US" sz="2400" b="1" dirty="0" smtClean="0">
                <a:latin typeface="Cambria" pitchFamily="18" charset="0"/>
              </a:rPr>
              <a:t>.  Thank God </a:t>
            </a:r>
            <a:r>
              <a:rPr lang="en-US" sz="2400" b="1" dirty="0" smtClean="0">
                <a:latin typeface="Cambria" pitchFamily="18" charset="0"/>
              </a:rPr>
              <a:t>for salvation in Jesus Christ and the hope of eternal life, </a:t>
            </a:r>
            <a:r>
              <a:rPr lang="en-US" sz="2400" b="1" dirty="0" smtClean="0">
                <a:latin typeface="Cambria" pitchFamily="18" charset="0"/>
              </a:rPr>
              <a:t>thank </a:t>
            </a:r>
            <a:r>
              <a:rPr lang="en-US" sz="2400" b="1" dirty="0" smtClean="0">
                <a:latin typeface="Cambria" pitchFamily="18" charset="0"/>
              </a:rPr>
              <a:t>Him for </a:t>
            </a:r>
            <a:r>
              <a:rPr lang="en-US" sz="2400" b="1" dirty="0" smtClean="0">
                <a:latin typeface="Cambria" pitchFamily="18" charset="0"/>
              </a:rPr>
              <a:t>the big </a:t>
            </a:r>
            <a:r>
              <a:rPr lang="en-US" sz="2400" b="1" dirty="0" smtClean="0">
                <a:latin typeface="Cambria" pitchFamily="18" charset="0"/>
              </a:rPr>
              <a:t>things </a:t>
            </a:r>
            <a:r>
              <a:rPr lang="en-US" sz="2400" b="1" dirty="0" smtClean="0">
                <a:latin typeface="Cambria" pitchFamily="18" charset="0"/>
              </a:rPr>
              <a:t>and for the  </a:t>
            </a:r>
            <a:r>
              <a:rPr lang="en-US" sz="2400" b="1" dirty="0" smtClean="0">
                <a:latin typeface="Cambria" pitchFamily="18" charset="0"/>
              </a:rPr>
              <a:t>little things He provides.</a:t>
            </a:r>
            <a:endParaRPr lang="en-US" sz="2400" b="1" dirty="0">
              <a:latin typeface="Cambria" pitchFamily="18" charset="0"/>
            </a:endParaRPr>
          </a:p>
        </p:txBody>
      </p:sp>
    </p:spTree>
    <p:extLst>
      <p:ext uri="{BB962C8B-B14F-4D97-AF65-F5344CB8AC3E}">
        <p14:creationId xmlns="" xmlns:p14="http://schemas.microsoft.com/office/powerpoint/2010/main" val="364342904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Watering our roots</a:t>
            </a:r>
            <a:endPar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06500"/>
            <a:ext cx="8686800" cy="4985980"/>
          </a:xfrm>
          <a:prstGeom prst="rect">
            <a:avLst/>
          </a:prstGeom>
          <a:noFill/>
          <a:effectLst/>
        </p:spPr>
        <p:txBody>
          <a:bodyPr wrap="square" rtlCol="0">
            <a:spAutoFit/>
          </a:bodyPr>
          <a:lstStyle/>
          <a:p>
            <a:pPr indent="457200">
              <a:spcAft>
                <a:spcPts val="1200"/>
              </a:spcAft>
            </a:pPr>
            <a:r>
              <a:rPr lang="en-US" sz="2000" b="1" dirty="0" smtClean="0">
                <a:effectLst>
                  <a:outerShdw blurRad="38100" dist="38100" dir="2700000" algn="tl">
                    <a:srgbClr val="000000">
                      <a:alpha val="43137"/>
                    </a:srgbClr>
                  </a:outerShdw>
                </a:effectLst>
                <a:latin typeface="Cambria" pitchFamily="18" charset="0"/>
              </a:rPr>
              <a:t>THIRD</a:t>
            </a:r>
            <a:r>
              <a:rPr lang="en-US" sz="2400" b="1" dirty="0" smtClean="0">
                <a:latin typeface="Cambria" pitchFamily="18" charset="0"/>
              </a:rPr>
              <a:t> </a:t>
            </a:r>
            <a:r>
              <a:rPr lang="en-US" sz="2400" b="1" dirty="0" smtClean="0">
                <a:latin typeface="Cambria" pitchFamily="18" charset="0"/>
              </a:rPr>
              <a:t>– </a:t>
            </a:r>
            <a:r>
              <a:rPr lang="en-US" sz="2400" b="1" i="1" dirty="0" smtClean="0">
                <a:latin typeface="Cambria" pitchFamily="18" charset="0"/>
              </a:rPr>
              <a:t>Morning, noon and night, pause and remind yourself, “I am complete in Christ.” </a:t>
            </a:r>
          </a:p>
          <a:p>
            <a:pPr indent="457200">
              <a:spcAft>
                <a:spcPts val="1200"/>
              </a:spcAft>
            </a:pPr>
            <a:r>
              <a:rPr lang="en-US" sz="2400" b="1" dirty="0" smtClean="0">
                <a:latin typeface="Cambria" pitchFamily="18" charset="0"/>
              </a:rPr>
              <a:t>Remember you are fully accepted by God because of the person and work of Jesus Christ – not because of your own worth or merit.   </a:t>
            </a:r>
          </a:p>
          <a:p>
            <a:pPr indent="457200">
              <a:spcAft>
                <a:spcPts val="1200"/>
              </a:spcAft>
            </a:pPr>
            <a:r>
              <a:rPr lang="en-US" sz="2400" b="1" dirty="0" smtClean="0">
                <a:latin typeface="Cambria" pitchFamily="18" charset="0"/>
              </a:rPr>
              <a:t>Recall that you’re totally free from the eternal punishment of sin. </a:t>
            </a:r>
            <a:r>
              <a:rPr lang="en-US" sz="2400" b="1" dirty="0" smtClean="0">
                <a:latin typeface="Cambria" pitchFamily="18" charset="0"/>
              </a:rPr>
              <a:t> Acknowledge </a:t>
            </a:r>
            <a:r>
              <a:rPr lang="en-US" sz="2400" b="1" dirty="0" smtClean="0">
                <a:latin typeface="Cambria" pitchFamily="18" charset="0"/>
              </a:rPr>
              <a:t>that Christ has broken the power of sin’s dominance in your life, allowing you to walk in a manner worthy of His calling (</a:t>
            </a:r>
            <a:r>
              <a:rPr lang="en-US" sz="2400" b="1" dirty="0" smtClean="0">
                <a:effectLst>
                  <a:outerShdw blurRad="38100" dist="38100" dir="2700000" algn="tl">
                    <a:srgbClr val="000000">
                      <a:alpha val="43137"/>
                    </a:srgbClr>
                  </a:outerShdw>
                </a:effectLst>
                <a:latin typeface="Cambria" pitchFamily="18" charset="0"/>
              </a:rPr>
              <a:t>Col.1:10; Eph </a:t>
            </a:r>
            <a:r>
              <a:rPr lang="en-US" sz="2400" b="1" dirty="0" smtClean="0">
                <a:effectLst>
                  <a:outerShdw blurRad="38100" dist="38100" dir="2700000" algn="tl">
                    <a:srgbClr val="000000">
                      <a:alpha val="43137"/>
                    </a:srgbClr>
                  </a:outerShdw>
                </a:effectLst>
                <a:latin typeface="Cambria" pitchFamily="18" charset="0"/>
              </a:rPr>
              <a:t>4:1</a:t>
            </a:r>
            <a:r>
              <a:rPr lang="en-US" sz="2400" b="1" dirty="0" smtClean="0">
                <a:latin typeface="Cambria" pitchFamily="18" charset="0"/>
              </a:rPr>
              <a:t>). </a:t>
            </a:r>
          </a:p>
          <a:p>
            <a:pPr indent="457200">
              <a:spcAft>
                <a:spcPts val="1200"/>
              </a:spcAft>
            </a:pPr>
            <a:r>
              <a:rPr lang="en-US" sz="2400" b="1" dirty="0" smtClean="0">
                <a:latin typeface="Cambria" pitchFamily="18" charset="0"/>
              </a:rPr>
              <a:t>Rejoice in the fact that you are absolutely secure in His salvation and will be fully delivered from the presence of sin when Christ returns.  </a:t>
            </a:r>
            <a:endParaRPr lang="en-US" sz="2400" b="1" dirty="0">
              <a:latin typeface="Cambria" pitchFamily="18" charset="0"/>
            </a:endParaRPr>
          </a:p>
        </p:txBody>
      </p:sp>
    </p:spTree>
    <p:extLst>
      <p:ext uri="{BB962C8B-B14F-4D97-AF65-F5344CB8AC3E}">
        <p14:creationId xmlns="" xmlns:p14="http://schemas.microsoft.com/office/powerpoint/2010/main" val="13396128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Watering our roots</a:t>
            </a:r>
            <a:endPar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06500"/>
            <a:ext cx="8686800" cy="2923877"/>
          </a:xfrm>
          <a:prstGeom prst="rect">
            <a:avLst/>
          </a:prstGeom>
          <a:noFill/>
          <a:effectLst/>
        </p:spPr>
        <p:txBody>
          <a:bodyPr wrap="square" rtlCol="0">
            <a:spAutoFit/>
          </a:bodyPr>
          <a:lstStyle/>
          <a:p>
            <a:pPr>
              <a:spcAft>
                <a:spcPts val="1200"/>
              </a:spcAft>
            </a:pPr>
            <a:r>
              <a:rPr lang="en-US" sz="2400" b="1" dirty="0" smtClean="0">
                <a:latin typeface="Cambria" pitchFamily="18" charset="0"/>
              </a:rPr>
              <a:t>Remember:          </a:t>
            </a:r>
          </a:p>
          <a:p>
            <a:pPr marL="457200" indent="-182880">
              <a:spcAft>
                <a:spcPts val="1200"/>
              </a:spcAft>
              <a:buFont typeface="Arial" panose="020B0604020202020204" pitchFamily="34" charset="0"/>
              <a:buChar char="•"/>
            </a:pPr>
            <a:r>
              <a:rPr lang="en-US" sz="2400" b="1" dirty="0" smtClean="0">
                <a:latin typeface="Cambria" pitchFamily="18" charset="0"/>
              </a:rPr>
              <a:t>By consistently sharing encouragement with others.</a:t>
            </a:r>
          </a:p>
          <a:p>
            <a:pPr marL="457200" indent="-182880">
              <a:spcAft>
                <a:spcPts val="1200"/>
              </a:spcAft>
              <a:buFont typeface="Arial" panose="020B0604020202020204" pitchFamily="34" charset="0"/>
              <a:buChar char="•"/>
            </a:pPr>
            <a:r>
              <a:rPr lang="en-US" sz="2400" b="1" dirty="0" smtClean="0">
                <a:latin typeface="Cambria" pitchFamily="18" charset="0"/>
              </a:rPr>
              <a:t>Regularly expressing your gratitude to God.</a:t>
            </a:r>
          </a:p>
          <a:p>
            <a:pPr marL="457200" indent="-182880">
              <a:spcAft>
                <a:spcPts val="1200"/>
              </a:spcAft>
              <a:buFont typeface="Arial" panose="020B0604020202020204" pitchFamily="34" charset="0"/>
              <a:buChar char="•"/>
            </a:pPr>
            <a:r>
              <a:rPr lang="en-US" sz="2400" b="1" dirty="0" smtClean="0">
                <a:latin typeface="Cambria" pitchFamily="18" charset="0"/>
              </a:rPr>
              <a:t>Continually recalling the all-sufficiency of Christ. </a:t>
            </a:r>
          </a:p>
          <a:p>
            <a:pPr>
              <a:spcAft>
                <a:spcPts val="1200"/>
              </a:spcAft>
            </a:pPr>
            <a:r>
              <a:rPr lang="en-US" sz="2400" b="1" dirty="0" smtClean="0">
                <a:latin typeface="Cambria" pitchFamily="18" charset="0"/>
              </a:rPr>
              <a:t>You’ll be watering the roots of your faith that nourish spiritual growth. </a:t>
            </a:r>
          </a:p>
        </p:txBody>
      </p:sp>
    </p:spTree>
    <p:extLst>
      <p:ext uri="{BB962C8B-B14F-4D97-AF65-F5344CB8AC3E}">
        <p14:creationId xmlns="" xmlns:p14="http://schemas.microsoft.com/office/powerpoint/2010/main" val="157107466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1000"/>
                                        <p:tgtEl>
                                          <p:spTgt spid="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wipe(left)">
                                      <p:cBhvr>
                                        <p:cTn id="16" dur="1000"/>
                                        <p:tgtEl>
                                          <p:spTgt spid="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wipe(left)">
                                      <p:cBhvr>
                                        <p:cTn id="21" dur="1000"/>
                                        <p:tgtEl>
                                          <p:spTgt spid="6">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Effect transition="in" filter="wipe(left)">
                                      <p:cBhvr>
                                        <p:cTn id="26"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228600" y="152400"/>
            <a:ext cx="8686800" cy="6553200"/>
          </a:xfrm>
          <a:prstGeom prst="rect">
            <a:avLst/>
          </a:prstGeom>
          <a:ln>
            <a:noFill/>
          </a:ln>
          <a:effectLst>
            <a:outerShdw blurRad="190500" algn="tl" rotWithShape="0">
              <a:srgbClr val="000000">
                <a:alpha val="70000"/>
              </a:srgbClr>
            </a:outerShdw>
          </a:effectLst>
        </p:spPr>
      </p:pic>
      <p:pic>
        <p:nvPicPr>
          <p:cNvPr id="4" name="Picture 3" descr="https://i0.wp.com/www.ldsdaily.com/wp-content/uploads/2016/04/Check-Out-These-Six-Stunning-Digital-Paintings-of-Jesus-Christ.jpg?resize=768%2C384&amp;ssl=1"/>
          <p:cNvPicPr/>
          <p:nvPr/>
        </p:nvPicPr>
        <p:blipFill>
          <a:blip r:embed="rId3" cstate="print"/>
          <a:srcRect l="42308"/>
          <a:stretch>
            <a:fillRect/>
          </a:stretch>
        </p:blipFill>
        <p:spPr bwMode="auto">
          <a:xfrm>
            <a:off x="990600" y="304800"/>
            <a:ext cx="7239000" cy="6248400"/>
          </a:xfrm>
          <a:prstGeom prst="rect">
            <a:avLst/>
          </a:prstGeom>
          <a:ln>
            <a:noFill/>
          </a:ln>
          <a:effectLst>
            <a:outerShdw blurRad="190500" algn="tl" rotWithShape="0">
              <a:srgbClr val="000000">
                <a:alpha val="70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2000"/>
                                  </p:stCondLst>
                                  <p:childTnLst>
                                    <p:set>
                                      <p:cBhvr>
                                        <p:cTn id="10" dur="1" fill="hold">
                                          <p:stCondLst>
                                            <p:cond delay="0"/>
                                          </p:stCondLst>
                                        </p:cTn>
                                        <p:tgtEl>
                                          <p:spTgt spid="4"/>
                                        </p:tgtEl>
                                        <p:attrNameLst>
                                          <p:attrName>style.visibility</p:attrName>
                                        </p:attrNameLst>
                                      </p:cBhvr>
                                      <p:to>
                                        <p:strVal val="visible"/>
                                      </p:to>
                                    </p:set>
                                    <p:animEffect transition="in" filter="diamond(out)">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0"/>
            <a:ext cx="8458200" cy="646331"/>
          </a:xfrm>
          <a:prstGeom prst="rect">
            <a:avLst/>
          </a:prstGeom>
          <a:solidFill>
            <a:srgbClr val="00B0F0"/>
          </a:solidFill>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a:t>
            </a:r>
            <a:r>
              <a:rPr lang="en-US" sz="3600" b="1" dirty="0" smtClean="0">
                <a:solidFill>
                  <a:srgbClr val="FFFF00"/>
                </a:solidFill>
                <a:effectLst>
                  <a:outerShdw blurRad="38100" dist="38100" dir="2700000" algn="tl">
                    <a:srgbClr val="000000">
                      <a:alpha val="43137"/>
                    </a:srgbClr>
                  </a:outerShdw>
                </a:effectLst>
                <a:latin typeface="Georgia" pitchFamily="18" charset="0"/>
              </a:rPr>
              <a:t>15 </a:t>
            </a:r>
            <a:r>
              <a:rPr lang="en-US" sz="3600" b="1" dirty="0" smtClean="0">
                <a:solidFill>
                  <a:srgbClr val="FFFF00"/>
                </a:solidFill>
                <a:effectLst>
                  <a:outerShdw blurRad="38100" dist="38100" dir="2700000" algn="tl">
                    <a:srgbClr val="000000">
                      <a:alpha val="43137"/>
                    </a:srgbClr>
                  </a:outerShdw>
                </a:effectLst>
                <a:latin typeface="Georgia" pitchFamily="18" charset="0"/>
              </a:rPr>
              <a:t>Mar 2023</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0"/>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Colossians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2133600"/>
            <a:ext cx="8534400" cy="3631763"/>
          </a:xfrm>
          <a:prstGeom prst="rect">
            <a:avLst/>
          </a:prstGeom>
          <a:noFill/>
        </p:spPr>
        <p:txBody>
          <a:bodyPr wrap="square" lIns="0" tIns="91440" rIns="0" bIns="91440" rtlCol="0">
            <a:spAutoFit/>
          </a:bodyPr>
          <a:lstStyle/>
          <a:p>
            <a:pPr marL="274320" indent="-274320">
              <a:spcAft>
                <a:spcPts val="2400"/>
              </a:spcAft>
            </a:pPr>
            <a:r>
              <a:rPr lang="en-US" sz="3200" b="1" dirty="0" smtClean="0">
                <a:solidFill>
                  <a:srgbClr val="FF0000"/>
                </a:solidFill>
                <a:latin typeface="Britannic Bold" pitchFamily="34" charset="0"/>
              </a:rPr>
              <a:t>	</a:t>
            </a:r>
            <a:r>
              <a:rPr lang="en-US" sz="3000" b="1" dirty="0" smtClean="0">
                <a:solidFill>
                  <a:srgbClr val="FF0000"/>
                </a:solidFill>
                <a:latin typeface="Britannic Bold" pitchFamily="34" charset="0"/>
              </a:rPr>
              <a:t>Before next class, read the below chapters in the </a:t>
            </a:r>
            <a:r>
              <a:rPr lang="en-US" sz="3000" b="1" dirty="0" smtClean="0">
                <a:solidFill>
                  <a:srgbClr val="FF0000"/>
                </a:solidFill>
                <a:latin typeface="Britannic Bold" pitchFamily="34" charset="0"/>
              </a:rPr>
              <a:t>NKJV </a:t>
            </a:r>
            <a:r>
              <a:rPr lang="en-US" sz="3000" b="1" dirty="0" smtClean="0">
                <a:solidFill>
                  <a:srgbClr val="FF0000"/>
                </a:solidFill>
                <a:latin typeface="Britannic Bold" pitchFamily="34" charset="0"/>
              </a:rPr>
              <a:t>and in one other versions of the Bible, i.e., </a:t>
            </a:r>
            <a:r>
              <a:rPr lang="en-US" sz="3000" b="1" dirty="0" smtClean="0">
                <a:solidFill>
                  <a:srgbClr val="FF0000"/>
                </a:solidFill>
                <a:latin typeface="Britannic Bold" pitchFamily="34" charset="0"/>
              </a:rPr>
              <a:t>KJV</a:t>
            </a:r>
            <a:r>
              <a:rPr lang="en-US" sz="3000" b="1" dirty="0" smtClean="0">
                <a:solidFill>
                  <a:srgbClr val="FF0000"/>
                </a:solidFill>
                <a:latin typeface="Britannic Bold" pitchFamily="34" charset="0"/>
              </a:rPr>
              <a:t>, NRSV, NIV, CEV, etc …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Chapter 2:11 – 2:23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“Living Forgiven … and Free” </a:t>
            </a:r>
            <a:endParaRPr lang="en-US" sz="2800" b="1" dirty="0">
              <a:solidFill>
                <a:prstClr val="black"/>
              </a:solidFill>
              <a:latin typeface="Cambria" pitchFamily="18" charset="0"/>
            </a:endParaRPr>
          </a:p>
          <a:p>
            <a:pPr marL="457200" algn="ctr">
              <a:spcAft>
                <a:spcPts val="2400"/>
              </a:spcAft>
            </a:pPr>
            <a:r>
              <a:rPr lang="en-US" sz="3600" b="1" dirty="0" smtClean="0">
                <a:solidFill>
                  <a:prstClr val="black"/>
                </a:solidFill>
                <a:effectLst>
                  <a:outerShdw blurRad="38100" dist="38100" dir="2700000" algn="tl">
                    <a:srgbClr val="000000">
                      <a:alpha val="43137"/>
                    </a:srgbClr>
                  </a:outerShdw>
                </a:effectLst>
                <a:latin typeface="Cambria" pitchFamily="18" charset="0"/>
              </a:rPr>
              <a:t>  </a:t>
            </a:r>
            <a:endParaRPr lang="en-US" sz="2800" b="1" dirty="0" smtClean="0">
              <a:solidFill>
                <a:prstClr val="black"/>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25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wipe(left)">
                                      <p:cBhvr>
                                        <p:cTn id="25" dur="1000"/>
                                        <p:tgtEl>
                                          <p:spTgt spid="4">
                                            <p:txEl>
                                              <p:pRg st="1" end="1"/>
                                            </p:txEl>
                                          </p:spTgt>
                                        </p:tgtEl>
                                      </p:cBhvr>
                                    </p:animEffect>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wipe(left)">
                                      <p:cBhvr>
                                        <p:cTn id="29"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Knowing Christ through Knowing Others (Colossians 2:2-3) ~ A Devotion for  September 24, 2014 - Soli Deo Gloria"/>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p:nvPr/>
        </p:nvSpPr>
        <p:spPr>
          <a:xfrm rot="21367552">
            <a:off x="693385" y="2933508"/>
            <a:ext cx="5647406" cy="415498"/>
          </a:xfrm>
          <a:prstGeom prst="rect">
            <a:avLst/>
          </a:prstGeom>
        </p:spPr>
        <p:txBody>
          <a:bodyPr wrap="square">
            <a:spAutoFit/>
          </a:bodyPr>
          <a:lstStyle/>
          <a:p>
            <a:pPr algn="ctr"/>
            <a:r>
              <a:rPr lang="en-US" sz="2100" b="1" dirty="0" smtClean="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Counsel From a Concerned Apostle (2:1-10)</a:t>
            </a:r>
            <a:endParaRPr lang="en-US" sz="2100" b="1" dirty="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20975321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19199"/>
            <a:ext cx="8686800" cy="5416868"/>
          </a:xfrm>
          <a:prstGeom prst="rect">
            <a:avLst/>
          </a:prstGeom>
          <a:noFill/>
          <a:effectLst/>
        </p:spPr>
        <p:txBody>
          <a:bodyPr wrap="square" rtlCol="0">
            <a:spAutoFit/>
          </a:bodyPr>
          <a:lstStyle/>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rPr>
              <a:t>Counsel from a Concerned Apostle!</a:t>
            </a:r>
          </a:p>
          <a:p>
            <a:pPr indent="457200">
              <a:spcAft>
                <a:spcPts val="1200"/>
              </a:spcAft>
            </a:pPr>
            <a:r>
              <a:rPr lang="en-US" sz="2350" b="1" dirty="0" smtClean="0">
                <a:effectLst>
                  <a:outerShdw blurRad="38100" dist="38100" dir="2700000" algn="tl">
                    <a:srgbClr val="000000">
                      <a:alpha val="43137"/>
                    </a:srgbClr>
                  </a:outerShdw>
                </a:effectLst>
                <a:latin typeface="Cambria" pitchFamily="18" charset="0"/>
              </a:rPr>
              <a:t>Swindoll</a:t>
            </a:r>
            <a:r>
              <a:rPr lang="en-US" sz="2350" b="1" dirty="0" smtClean="0">
                <a:latin typeface="Cambria" pitchFamily="18" charset="0"/>
              </a:rPr>
              <a:t> </a:t>
            </a:r>
            <a:r>
              <a:rPr lang="en-US" sz="2350" b="1" dirty="0" smtClean="0">
                <a:latin typeface="Cambria" pitchFamily="18" charset="0"/>
              </a:rPr>
              <a:t> </a:t>
            </a:r>
            <a:r>
              <a:rPr lang="en-US" sz="2350" b="1" dirty="0" smtClean="0">
                <a:effectLst>
                  <a:outerShdw blurRad="38100" dist="38100" dir="2700000" algn="tl">
                    <a:srgbClr val="000000">
                      <a:alpha val="43137"/>
                    </a:srgbClr>
                  </a:outerShdw>
                </a:effectLst>
                <a:latin typeface="Cambria" pitchFamily="18" charset="0"/>
              </a:rPr>
              <a:t>. . .</a:t>
            </a:r>
            <a:r>
              <a:rPr lang="en-US" sz="2350" b="1" dirty="0" smtClean="0">
                <a:latin typeface="Cambria" pitchFamily="18" charset="0"/>
              </a:rPr>
              <a:t> opens </a:t>
            </a:r>
            <a:r>
              <a:rPr lang="en-US" sz="2350" b="1" dirty="0" smtClean="0">
                <a:latin typeface="Cambria" pitchFamily="18" charset="0"/>
              </a:rPr>
              <a:t>this lesson sharing a time in his Christian </a:t>
            </a:r>
            <a:r>
              <a:rPr lang="en-US" sz="2350" b="1" i="1" dirty="0" smtClean="0">
                <a:effectLst>
                  <a:outerShdw blurRad="38100" dist="38100" dir="2700000" algn="tl">
                    <a:srgbClr val="000000">
                      <a:alpha val="43137"/>
                    </a:srgbClr>
                  </a:outerShdw>
                </a:effectLst>
                <a:latin typeface="Cambria" pitchFamily="18" charset="0"/>
              </a:rPr>
              <a:t>“adolescence”</a:t>
            </a:r>
            <a:r>
              <a:rPr lang="en-US" sz="2350" b="1" dirty="0" smtClean="0">
                <a:latin typeface="Cambria" pitchFamily="18" charset="0"/>
              </a:rPr>
              <a:t> when he went through an unhealthy phase of spiritual independence.  Here’s what he says:</a:t>
            </a:r>
          </a:p>
          <a:p>
            <a:pPr indent="457200">
              <a:spcAft>
                <a:spcPts val="1200"/>
              </a:spcAft>
            </a:pPr>
            <a:r>
              <a:rPr lang="en-US" sz="2350" b="1" dirty="0" smtClean="0">
                <a:latin typeface="Cambria" pitchFamily="18" charset="0"/>
              </a:rPr>
              <a:t>“I though I didn’t need anybody but God or anything but the Bible</a:t>
            </a:r>
            <a:r>
              <a:rPr lang="en-US" sz="2350" b="1" dirty="0" smtClean="0">
                <a:latin typeface="Cambria" pitchFamily="18" charset="0"/>
              </a:rPr>
              <a:t>.”     </a:t>
            </a:r>
            <a:endParaRPr lang="en-US" sz="2350" b="1" dirty="0" smtClean="0">
              <a:latin typeface="Cambria" pitchFamily="18" charset="0"/>
            </a:endParaRPr>
          </a:p>
          <a:p>
            <a:pPr indent="457200">
              <a:spcAft>
                <a:spcPts val="1200"/>
              </a:spcAft>
            </a:pPr>
            <a:r>
              <a:rPr lang="en-US" sz="2350" b="1" dirty="0" smtClean="0">
                <a:latin typeface="Cambria" pitchFamily="18" charset="0"/>
              </a:rPr>
              <a:t>“I </a:t>
            </a:r>
            <a:r>
              <a:rPr lang="en-US" sz="2350" b="1" dirty="0" smtClean="0">
                <a:latin typeface="Cambria" pitchFamily="18" charset="0"/>
              </a:rPr>
              <a:t>had the Holy Spirit. </a:t>
            </a:r>
            <a:r>
              <a:rPr lang="en-US" sz="2350" b="1" dirty="0" smtClean="0">
                <a:latin typeface="Cambria" pitchFamily="18" charset="0"/>
              </a:rPr>
              <a:t> I </a:t>
            </a:r>
            <a:r>
              <a:rPr lang="en-US" sz="2350" b="1" dirty="0" smtClean="0">
                <a:latin typeface="Cambria" pitchFamily="18" charset="0"/>
              </a:rPr>
              <a:t>was able to read God’s word. </a:t>
            </a:r>
            <a:r>
              <a:rPr lang="en-US" sz="2350" b="1" dirty="0" smtClean="0">
                <a:latin typeface="Cambria" pitchFamily="18" charset="0"/>
              </a:rPr>
              <a:t> I </a:t>
            </a:r>
            <a:r>
              <a:rPr lang="en-US" sz="2350" b="1" dirty="0" smtClean="0">
                <a:latin typeface="Cambria" pitchFamily="18" charset="0"/>
              </a:rPr>
              <a:t>was engaged in my own daily study of Scripture. </a:t>
            </a:r>
            <a:r>
              <a:rPr lang="en-US" sz="2350" b="1" dirty="0" smtClean="0">
                <a:latin typeface="Cambria" pitchFamily="18" charset="0"/>
              </a:rPr>
              <a:t> My </a:t>
            </a:r>
            <a:r>
              <a:rPr lang="en-US" sz="2350" b="1" dirty="0" smtClean="0">
                <a:latin typeface="Cambria" pitchFamily="18" charset="0"/>
              </a:rPr>
              <a:t>parents had played their part in raising me and sending me on a wholesome spiritual trajectory</a:t>
            </a:r>
            <a:r>
              <a:rPr lang="en-US" sz="2350" b="1" dirty="0" smtClean="0">
                <a:latin typeface="Cambria" pitchFamily="18" charset="0"/>
              </a:rPr>
              <a:t>.” </a:t>
            </a:r>
            <a:endParaRPr lang="en-US" sz="2350" b="1" dirty="0" smtClean="0">
              <a:latin typeface="Cambria" pitchFamily="18" charset="0"/>
            </a:endParaRPr>
          </a:p>
          <a:p>
            <a:pPr indent="457200">
              <a:spcAft>
                <a:spcPts val="1200"/>
              </a:spcAft>
            </a:pPr>
            <a:r>
              <a:rPr lang="en-US" sz="2350" b="1" dirty="0" smtClean="0">
                <a:latin typeface="Cambria" pitchFamily="18" charset="0"/>
              </a:rPr>
              <a:t>“My </a:t>
            </a:r>
            <a:r>
              <a:rPr lang="en-US" sz="2350" b="1" dirty="0" smtClean="0">
                <a:latin typeface="Cambria" pitchFamily="18" charset="0"/>
              </a:rPr>
              <a:t>wife was there to provide encouragement and companionship. </a:t>
            </a:r>
            <a:r>
              <a:rPr lang="en-US" sz="2350" b="1" dirty="0" smtClean="0">
                <a:latin typeface="Cambria" pitchFamily="18" charset="0"/>
              </a:rPr>
              <a:t> I </a:t>
            </a:r>
            <a:r>
              <a:rPr lang="en-US" sz="2350" b="1" dirty="0" smtClean="0">
                <a:latin typeface="Cambria" pitchFamily="18" charset="0"/>
              </a:rPr>
              <a:t>was plowing forward with a go-it-alone attitude and a pioneering spirit</a:t>
            </a:r>
            <a:r>
              <a:rPr lang="en-US" sz="2350" b="1" dirty="0" smtClean="0">
                <a:latin typeface="Cambria" pitchFamily="18" charset="0"/>
              </a:rPr>
              <a:t>.”   </a:t>
            </a:r>
            <a:endParaRPr lang="en-US" sz="2350" b="1" dirty="0" smtClean="0">
              <a:latin typeface="Cambria" pitchFamily="18" charset="0"/>
            </a:endParaRPr>
          </a:p>
        </p:txBody>
      </p:sp>
    </p:spTree>
    <p:extLst>
      <p:ext uri="{BB962C8B-B14F-4D97-AF65-F5344CB8AC3E}">
        <p14:creationId xmlns="" xmlns:p14="http://schemas.microsoft.com/office/powerpoint/2010/main" val="13198063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1000"/>
                                        <p:tgtEl>
                                          <p:spTgt spid="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wipe(left)">
                                      <p:cBhvr>
                                        <p:cTn id="16" dur="1000"/>
                                        <p:tgtEl>
                                          <p:spTgt spid="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wipe(left)">
                                      <p:cBhvr>
                                        <p:cTn id="21" dur="1000"/>
                                        <p:tgtEl>
                                          <p:spTgt spid="6">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Effect transition="in" filter="wipe(left)">
                                      <p:cBhvr>
                                        <p:cTn id="26"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95400"/>
            <a:ext cx="8646459" cy="5255285"/>
          </a:xfrm>
          <a:prstGeom prst="rect">
            <a:avLst/>
          </a:prstGeom>
          <a:noFill/>
          <a:effectLst/>
        </p:spPr>
        <p:txBody>
          <a:bodyPr wrap="square" rtlCol="0">
            <a:spAutoFit/>
          </a:bodyPr>
          <a:lstStyle/>
          <a:p>
            <a:pPr indent="457200">
              <a:spcAft>
                <a:spcPts val="1200"/>
              </a:spcAft>
            </a:pPr>
            <a:r>
              <a:rPr lang="en-US" sz="2350" b="1" dirty="0" smtClean="0">
                <a:latin typeface="Cambria" pitchFamily="18" charset="0"/>
              </a:rPr>
              <a:t>“How </a:t>
            </a:r>
            <a:r>
              <a:rPr lang="en-US" sz="2350" b="1" dirty="0" smtClean="0">
                <a:latin typeface="Cambria" pitchFamily="18" charset="0"/>
              </a:rPr>
              <a:t>wrong I was! </a:t>
            </a:r>
            <a:r>
              <a:rPr lang="en-US" sz="2350" b="1" dirty="0" smtClean="0">
                <a:latin typeface="Cambria" pitchFamily="18" charset="0"/>
              </a:rPr>
              <a:t> As </a:t>
            </a:r>
            <a:r>
              <a:rPr lang="en-US" sz="2350" b="1" dirty="0" smtClean="0">
                <a:latin typeface="Cambria" pitchFamily="18" charset="0"/>
              </a:rPr>
              <a:t>I grew spiritually through the years one of the greatest things I learned  was that we need others. Not occasionally but continually. </a:t>
            </a:r>
            <a:r>
              <a:rPr lang="en-US" sz="2350" b="1" dirty="0" smtClean="0">
                <a:latin typeface="Cambria" pitchFamily="18" charset="0"/>
              </a:rPr>
              <a:t> And </a:t>
            </a:r>
            <a:r>
              <a:rPr lang="en-US" sz="2350" b="1" dirty="0" smtClean="0">
                <a:latin typeface="Cambria" pitchFamily="18" charset="0"/>
              </a:rPr>
              <a:t>not just our families and close friends</a:t>
            </a:r>
            <a:r>
              <a:rPr lang="en-US" sz="2350" b="1" dirty="0" smtClean="0">
                <a:latin typeface="Cambria" pitchFamily="18" charset="0"/>
              </a:rPr>
              <a:t>.”  </a:t>
            </a:r>
            <a:endParaRPr lang="en-US" sz="2350" b="1" dirty="0" smtClean="0">
              <a:latin typeface="Cambria" pitchFamily="18" charset="0"/>
            </a:endParaRPr>
          </a:p>
          <a:p>
            <a:pPr indent="457200">
              <a:spcAft>
                <a:spcPts val="1200"/>
              </a:spcAft>
            </a:pPr>
            <a:r>
              <a:rPr lang="en-US" sz="2350" b="1" dirty="0" smtClean="0">
                <a:latin typeface="Cambria" pitchFamily="18" charset="0"/>
              </a:rPr>
              <a:t>“We </a:t>
            </a:r>
            <a:r>
              <a:rPr lang="en-US" sz="2350" b="1" dirty="0" smtClean="0">
                <a:latin typeface="Cambria" pitchFamily="18" charset="0"/>
              </a:rPr>
              <a:t>need all of our brothers and sister in Christ, both in our local churches and in the universal body of Christ.” </a:t>
            </a:r>
          </a:p>
          <a:p>
            <a:pPr indent="457200">
              <a:spcAft>
                <a:spcPts val="1200"/>
              </a:spcAft>
            </a:pPr>
            <a:r>
              <a:rPr lang="en-US" sz="2350" b="1" dirty="0" smtClean="0">
                <a:latin typeface="Cambria" pitchFamily="18" charset="0"/>
              </a:rPr>
              <a:t>He goes on to </a:t>
            </a:r>
            <a:r>
              <a:rPr lang="en-US" sz="2350" b="1" dirty="0" smtClean="0">
                <a:latin typeface="Cambria" pitchFamily="18" charset="0"/>
              </a:rPr>
              <a:t>say </a:t>
            </a:r>
            <a:r>
              <a:rPr lang="en-US" sz="2350" b="1" dirty="0" smtClean="0">
                <a:effectLst>
                  <a:outerShdw blurRad="38100" dist="38100" dir="2700000" algn="tl">
                    <a:srgbClr val="000000">
                      <a:alpha val="43137"/>
                    </a:srgbClr>
                  </a:outerShdw>
                </a:effectLst>
                <a:latin typeface="Cambria" pitchFamily="18" charset="0"/>
              </a:rPr>
              <a:t>. . .</a:t>
            </a:r>
            <a:r>
              <a:rPr lang="en-US" sz="2350" b="1" dirty="0" smtClean="0">
                <a:latin typeface="Cambria" pitchFamily="18" charset="0"/>
              </a:rPr>
              <a:t>  this </a:t>
            </a:r>
            <a:r>
              <a:rPr lang="en-US" sz="2350" b="1" dirty="0" smtClean="0">
                <a:latin typeface="Cambria" pitchFamily="18" charset="0"/>
              </a:rPr>
              <a:t>is one of the most difficult truths to convince believers of. </a:t>
            </a:r>
            <a:r>
              <a:rPr lang="en-US" sz="2350" b="1" dirty="0" smtClean="0">
                <a:latin typeface="Cambria" pitchFamily="18" charset="0"/>
              </a:rPr>
              <a:t> We </a:t>
            </a:r>
            <a:r>
              <a:rPr lang="en-US" sz="2350" b="1" dirty="0" smtClean="0">
                <a:latin typeface="Cambria" pitchFamily="18" charset="0"/>
              </a:rPr>
              <a:t>talk about accepting Christ as our </a:t>
            </a:r>
            <a:r>
              <a:rPr lang="en-US" sz="2350" b="1" i="1" dirty="0" smtClean="0">
                <a:effectLst>
                  <a:outerShdw blurRad="38100" dist="38100" dir="2700000" algn="tl">
                    <a:srgbClr val="000000">
                      <a:alpha val="43137"/>
                    </a:srgbClr>
                  </a:outerShdw>
                </a:effectLst>
                <a:latin typeface="Cambria" pitchFamily="18" charset="0"/>
              </a:rPr>
              <a:t>“personal Savior”</a:t>
            </a:r>
            <a:r>
              <a:rPr lang="en-US" sz="2350" b="1" dirty="0" smtClean="0">
                <a:latin typeface="Cambria" pitchFamily="18" charset="0"/>
              </a:rPr>
              <a:t> and having a </a:t>
            </a:r>
            <a:r>
              <a:rPr lang="en-US" sz="2350" b="1" i="1" dirty="0" smtClean="0">
                <a:effectLst>
                  <a:outerShdw blurRad="38100" dist="38100" dir="2700000" algn="tl">
                    <a:srgbClr val="000000">
                      <a:alpha val="43137"/>
                    </a:srgbClr>
                  </a:outerShdw>
                </a:effectLst>
                <a:latin typeface="Cambria" pitchFamily="18" charset="0"/>
              </a:rPr>
              <a:t>“personal relationship”</a:t>
            </a:r>
            <a:r>
              <a:rPr lang="en-US" sz="2350" b="1" dirty="0" smtClean="0">
                <a:latin typeface="Cambria" pitchFamily="18" charset="0"/>
              </a:rPr>
              <a:t> with God.  </a:t>
            </a:r>
          </a:p>
          <a:p>
            <a:pPr indent="457200">
              <a:spcAft>
                <a:spcPts val="1200"/>
              </a:spcAft>
            </a:pPr>
            <a:r>
              <a:rPr lang="en-US" sz="2350" b="1" dirty="0" smtClean="0">
                <a:latin typeface="Cambria" pitchFamily="18" charset="0"/>
              </a:rPr>
              <a:t>We emphasize the </a:t>
            </a:r>
            <a:r>
              <a:rPr lang="en-US" sz="2350" b="1" i="1" dirty="0" smtClean="0">
                <a:effectLst>
                  <a:outerShdw blurRad="38100" dist="38100" dir="2700000" algn="tl">
                    <a:srgbClr val="000000">
                      <a:alpha val="43137"/>
                    </a:srgbClr>
                  </a:outerShdw>
                </a:effectLst>
                <a:latin typeface="Cambria" pitchFamily="18" charset="0"/>
              </a:rPr>
              <a:t>“priesthood of each believer.”</a:t>
            </a:r>
            <a:r>
              <a:rPr lang="en-US" sz="2350" b="1" dirty="0" smtClean="0">
                <a:latin typeface="Cambria" pitchFamily="18" charset="0"/>
              </a:rPr>
              <a:t> </a:t>
            </a:r>
            <a:r>
              <a:rPr lang="en-US" sz="2350" b="1" dirty="0" smtClean="0">
                <a:latin typeface="Cambria" pitchFamily="18" charset="0"/>
              </a:rPr>
              <a:t> However </a:t>
            </a:r>
            <a:r>
              <a:rPr lang="en-US" sz="2350" b="1" dirty="0" smtClean="0">
                <a:latin typeface="Cambria" pitchFamily="18" charset="0"/>
              </a:rPr>
              <a:t>these biblical truths are often misinterpreted through the distorted lens of an unaccountable individualism.  </a:t>
            </a:r>
          </a:p>
        </p:txBody>
      </p:sp>
    </p:spTree>
    <p:extLst>
      <p:ext uri="{BB962C8B-B14F-4D97-AF65-F5344CB8AC3E}">
        <p14:creationId xmlns="" xmlns:p14="http://schemas.microsoft.com/office/powerpoint/2010/main" val="202012614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81000" y="1219200"/>
            <a:ext cx="8534400" cy="5123736"/>
          </a:xfrm>
          <a:prstGeom prst="rect">
            <a:avLst/>
          </a:prstGeom>
          <a:noFill/>
          <a:effectLst/>
        </p:spPr>
        <p:txBody>
          <a:bodyPr wrap="square" rtlCol="0">
            <a:spAutoFit/>
          </a:bodyPr>
          <a:lstStyle/>
          <a:p>
            <a:pPr indent="457200">
              <a:spcAft>
                <a:spcPts val="1200"/>
              </a:spcAft>
            </a:pPr>
            <a:r>
              <a:rPr lang="en-US" sz="2350" b="1" dirty="0" smtClean="0">
                <a:latin typeface="Cambria" pitchFamily="18" charset="0"/>
              </a:rPr>
              <a:t>Truth is that each of us must personally accept Christ as Savior, but we are all baptized into “</a:t>
            </a:r>
            <a:r>
              <a:rPr lang="en-US" sz="2350" b="1" dirty="0" smtClean="0">
                <a:effectLst>
                  <a:outerShdw blurRad="38100" dist="38100" dir="2700000" algn="tl">
                    <a:srgbClr val="000000">
                      <a:alpha val="43137"/>
                    </a:srgbClr>
                  </a:outerShdw>
                </a:effectLst>
                <a:latin typeface="Cambria" pitchFamily="18" charset="0"/>
              </a:rPr>
              <a:t>ONE</a:t>
            </a:r>
            <a:r>
              <a:rPr lang="en-US" sz="2350" b="1" dirty="0" smtClean="0">
                <a:latin typeface="Cambria" pitchFamily="18" charset="0"/>
              </a:rPr>
              <a:t>” body, the Church.  </a:t>
            </a:r>
          </a:p>
          <a:p>
            <a:pPr indent="457200">
              <a:spcAft>
                <a:spcPts val="1200"/>
              </a:spcAft>
            </a:pPr>
            <a:r>
              <a:rPr lang="en-US" sz="2350" b="1" dirty="0" smtClean="0">
                <a:latin typeface="Cambria" pitchFamily="18" charset="0"/>
              </a:rPr>
              <a:t>Each  of us must have our own personal relationship with God, but that relationship is a child-Father relationship with many siblings. </a:t>
            </a:r>
          </a:p>
          <a:p>
            <a:pPr indent="457200">
              <a:spcAft>
                <a:spcPts val="1200"/>
              </a:spcAft>
            </a:pPr>
            <a:r>
              <a:rPr lang="en-US" sz="2350" b="1" dirty="0" smtClean="0">
                <a:latin typeface="Cambria" pitchFamily="18" charset="0"/>
              </a:rPr>
              <a:t>And each of us has the freedom by the power of the Spirit to approach the throne of God without any mediator but the Lord Jesus Christ. </a:t>
            </a:r>
          </a:p>
          <a:p>
            <a:pPr indent="457200">
              <a:spcAft>
                <a:spcPts val="1200"/>
              </a:spcAft>
            </a:pPr>
            <a:r>
              <a:rPr lang="en-US" sz="2350" b="1" dirty="0" smtClean="0">
                <a:latin typeface="Cambria" pitchFamily="18" charset="0"/>
              </a:rPr>
              <a:t>And we are called to pray and intercede for our fellow believers, serving as priests and ministering to one another. </a:t>
            </a:r>
          </a:p>
          <a:p>
            <a:pPr indent="457200">
              <a:spcAft>
                <a:spcPts val="1200"/>
              </a:spcAft>
            </a:pPr>
            <a:r>
              <a:rPr lang="en-US" sz="2350" b="1" dirty="0" smtClean="0">
                <a:latin typeface="Cambria" pitchFamily="18" charset="0"/>
              </a:rPr>
              <a:t>So having a alone-ranger mentality isn’t biblically supported. </a:t>
            </a:r>
          </a:p>
        </p:txBody>
      </p:sp>
    </p:spTree>
    <p:extLst>
      <p:ext uri="{BB962C8B-B14F-4D97-AF65-F5344CB8AC3E}">
        <p14:creationId xmlns="" xmlns:p14="http://schemas.microsoft.com/office/powerpoint/2010/main" val="34352280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68941" y="1206500"/>
            <a:ext cx="8722659" cy="4893647"/>
          </a:xfrm>
          <a:prstGeom prst="rect">
            <a:avLst/>
          </a:prstGeom>
          <a:noFill/>
          <a:effectLst/>
        </p:spPr>
        <p:txBody>
          <a:bodyPr wrap="square" rtlCol="0">
            <a:spAutoFit/>
          </a:bodyPr>
          <a:lstStyle/>
          <a:p>
            <a:pPr indent="457200">
              <a:spcAft>
                <a:spcPts val="1200"/>
              </a:spcAft>
            </a:pPr>
            <a:r>
              <a:rPr lang="en-US" sz="2350" b="1" dirty="0" smtClean="0">
                <a:latin typeface="Cambria" pitchFamily="18" charset="0"/>
              </a:rPr>
              <a:t>While we rightly emphasize the importance of personal Bible study, sometimes we neglect the equally important aspects of Christian community and accountability. </a:t>
            </a:r>
          </a:p>
          <a:p>
            <a:pPr indent="457200">
              <a:spcAft>
                <a:spcPts val="1200"/>
              </a:spcAft>
            </a:pPr>
            <a:r>
              <a:rPr lang="en-US" sz="2350" b="1" i="1" dirty="0" smtClean="0">
                <a:effectLst>
                  <a:outerShdw blurRad="38100" dist="38100" dir="2700000" algn="tl">
                    <a:srgbClr val="000000">
                      <a:alpha val="43137"/>
                    </a:srgbClr>
                  </a:outerShdw>
                </a:effectLst>
                <a:latin typeface="Cambria" pitchFamily="18" charset="0"/>
              </a:rPr>
              <a:t>What an unbalanced and unhealthy way to live the Christian life</a:t>
            </a:r>
            <a:r>
              <a:rPr lang="en-US" sz="2350" b="1" i="1" dirty="0" smtClean="0">
                <a:latin typeface="Cambria" pitchFamily="18" charset="0"/>
              </a:rPr>
              <a:t>!</a:t>
            </a:r>
            <a:r>
              <a:rPr lang="en-US" sz="2350" b="1" dirty="0" smtClean="0">
                <a:latin typeface="Cambria" pitchFamily="18" charset="0"/>
              </a:rPr>
              <a:t> </a:t>
            </a:r>
          </a:p>
          <a:p>
            <a:pPr indent="457200">
              <a:spcAft>
                <a:spcPts val="1200"/>
              </a:spcAft>
            </a:pPr>
            <a:r>
              <a:rPr lang="en-US" sz="2350" b="1" dirty="0" smtClean="0">
                <a:latin typeface="Cambria" pitchFamily="18" charset="0"/>
              </a:rPr>
              <a:t>When we realized that the great apostle Paul who labored on the frontier of missions, surrounded himself with people. </a:t>
            </a:r>
            <a:r>
              <a:rPr lang="en-US" sz="2350" b="1" dirty="0">
                <a:latin typeface="Cambria" pitchFamily="18" charset="0"/>
              </a:rPr>
              <a:t>It should jolt us out of our privatized </a:t>
            </a:r>
            <a:r>
              <a:rPr lang="en-US" sz="2350" b="1" dirty="0" smtClean="0">
                <a:latin typeface="Cambria" pitchFamily="18" charset="0"/>
              </a:rPr>
              <a:t>Christianity. </a:t>
            </a:r>
          </a:p>
          <a:p>
            <a:pPr indent="457200">
              <a:spcAft>
                <a:spcPts val="1200"/>
              </a:spcAft>
            </a:pPr>
            <a:r>
              <a:rPr lang="en-US" sz="2350" b="1" dirty="0" smtClean="0">
                <a:latin typeface="Cambria" pitchFamily="18" charset="0"/>
              </a:rPr>
              <a:t>Paul’s ministry to us through the many letters he wrote is filled with names of fellow workers, companions, friends and colleagues; is more evidences </a:t>
            </a:r>
            <a:r>
              <a:rPr lang="en-US" sz="2350" b="1" i="1" dirty="0" smtClean="0">
                <a:effectLst>
                  <a:outerShdw blurRad="38100" dist="38100" dir="2700000" algn="tl">
                    <a:srgbClr val="000000">
                      <a:alpha val="43137"/>
                    </a:srgbClr>
                  </a:outerShdw>
                </a:effectLst>
                <a:latin typeface="Cambria" pitchFamily="18" charset="0"/>
              </a:rPr>
              <a:t>“that ministry is most effectual when done in the context of community.”</a:t>
            </a:r>
            <a:endParaRPr lang="en-US" sz="2350" b="1" i="1" dirty="0">
              <a:effectLst>
                <a:outerShdw blurRad="38100" dist="38100" dir="2700000" algn="tl">
                  <a:srgbClr val="000000">
                    <a:alpha val="43137"/>
                  </a:srgbClr>
                </a:outerShdw>
              </a:effectLst>
              <a:latin typeface="Cambria" pitchFamily="18" charset="0"/>
            </a:endParaRPr>
          </a:p>
        </p:txBody>
      </p:sp>
    </p:spTree>
    <p:extLst>
      <p:ext uri="{BB962C8B-B14F-4D97-AF65-F5344CB8AC3E}">
        <p14:creationId xmlns="" xmlns:p14="http://schemas.microsoft.com/office/powerpoint/2010/main" val="22784591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2:1 – 5  </a:t>
            </a:r>
            <a:endPar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304800" y="1295400"/>
            <a:ext cx="8686800" cy="5078313"/>
          </a:xfrm>
          <a:prstGeom prst="rect">
            <a:avLst/>
          </a:prstGeom>
          <a:gradFill>
            <a:gsLst>
              <a:gs pos="2000">
                <a:srgbClr val="5BD4FF"/>
              </a:gs>
              <a:gs pos="39999">
                <a:srgbClr val="85C2FF"/>
              </a:gs>
              <a:gs pos="70000">
                <a:srgbClr val="C4D6EB"/>
              </a:gs>
              <a:gs pos="100000">
                <a:srgbClr val="FFEBFA"/>
              </a:gs>
            </a:gsLst>
            <a:lin ang="2700000" scaled="1"/>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600" b="1" i="1" baseline="30000" dirty="0" smtClean="0">
                <a:latin typeface="Georgia" panose="02040502050405020303" pitchFamily="18" charset="0"/>
              </a:rPr>
              <a:t>1</a:t>
            </a:r>
            <a:r>
              <a:rPr lang="en-US" sz="2600" i="1" dirty="0" smtClean="0">
                <a:latin typeface="Georgia" panose="02040502050405020303" pitchFamily="18" charset="0"/>
              </a:rPr>
              <a:t>For </a:t>
            </a:r>
            <a:r>
              <a:rPr lang="en-US" sz="2600" i="1" dirty="0">
                <a:latin typeface="Georgia" panose="02040502050405020303" pitchFamily="18" charset="0"/>
              </a:rPr>
              <a:t>I want you to know what a great conflict I have for you and those in Laodicea, and for as many as have not seen my face in the flesh, </a:t>
            </a:r>
            <a:r>
              <a:rPr lang="en-US" sz="2600" b="1" i="1" baseline="30000" dirty="0" smtClean="0">
                <a:latin typeface="Georgia" panose="02040502050405020303" pitchFamily="18" charset="0"/>
              </a:rPr>
              <a:t>2</a:t>
            </a:r>
            <a:r>
              <a:rPr lang="en-US" sz="2600" i="1" dirty="0" smtClean="0">
                <a:latin typeface="Georgia" panose="02040502050405020303" pitchFamily="18" charset="0"/>
              </a:rPr>
              <a:t>that </a:t>
            </a:r>
            <a:r>
              <a:rPr lang="en-US" sz="2600" i="1" dirty="0">
                <a:latin typeface="Georgia" panose="02040502050405020303" pitchFamily="18" charset="0"/>
              </a:rPr>
              <a:t>their hearts may </a:t>
            </a:r>
            <a:r>
              <a:rPr lang="en-US" sz="2600" i="1" dirty="0" smtClean="0">
                <a:latin typeface="Georgia" panose="02040502050405020303" pitchFamily="18" charset="0"/>
              </a:rPr>
              <a:t>be encouraged</a:t>
            </a:r>
            <a:r>
              <a:rPr lang="en-US" sz="2600" i="1" dirty="0">
                <a:latin typeface="Georgia" panose="02040502050405020303" pitchFamily="18" charset="0"/>
              </a:rPr>
              <a:t>, being knit together in </a:t>
            </a:r>
            <a:r>
              <a:rPr lang="en-US" sz="2600" i="1" dirty="0" smtClean="0">
                <a:latin typeface="Georgia" panose="02040502050405020303" pitchFamily="18" charset="0"/>
              </a:rPr>
              <a:t>love, and</a:t>
            </a:r>
            <a:r>
              <a:rPr lang="en-US" sz="2600" i="1" dirty="0">
                <a:latin typeface="Georgia" panose="02040502050405020303" pitchFamily="18" charset="0"/>
              </a:rPr>
              <a:t> </a:t>
            </a:r>
            <a:r>
              <a:rPr lang="en-US" sz="2600" i="1" dirty="0" smtClean="0">
                <a:latin typeface="Georgia" panose="02040502050405020303" pitchFamily="18" charset="0"/>
              </a:rPr>
              <a:t>attaining</a:t>
            </a:r>
            <a:r>
              <a:rPr lang="en-US" sz="2600" i="1" dirty="0">
                <a:latin typeface="Georgia" panose="02040502050405020303" pitchFamily="18" charset="0"/>
              </a:rPr>
              <a:t> </a:t>
            </a:r>
            <a:r>
              <a:rPr lang="en-US" sz="2600" i="1" dirty="0" smtClean="0">
                <a:latin typeface="Georgia" panose="02040502050405020303" pitchFamily="18" charset="0"/>
              </a:rPr>
              <a:t>to all riches </a:t>
            </a:r>
            <a:r>
              <a:rPr lang="en-US" sz="2600" i="1" dirty="0">
                <a:latin typeface="Georgia" panose="02040502050405020303" pitchFamily="18" charset="0"/>
              </a:rPr>
              <a:t>of the full assurance of understanding, to the knowledge of the mystery of God, both of the Father and of Christ, </a:t>
            </a:r>
            <a:r>
              <a:rPr lang="en-US" sz="2600" b="1" i="1" baseline="30000" dirty="0" smtClean="0">
                <a:latin typeface="Georgia" panose="02040502050405020303" pitchFamily="18" charset="0"/>
              </a:rPr>
              <a:t>3</a:t>
            </a:r>
            <a:r>
              <a:rPr lang="en-US" sz="2600" i="1" dirty="0" smtClean="0">
                <a:latin typeface="Georgia" panose="02040502050405020303" pitchFamily="18" charset="0"/>
              </a:rPr>
              <a:t>in </a:t>
            </a:r>
            <a:r>
              <a:rPr lang="en-US" sz="2600" i="1" dirty="0">
                <a:latin typeface="Georgia" panose="02040502050405020303" pitchFamily="18" charset="0"/>
              </a:rPr>
              <a:t>whom are hidden all the treasures of wisdom and knowledge</a:t>
            </a:r>
            <a:r>
              <a:rPr lang="en-US" sz="2600" i="1" dirty="0" smtClean="0">
                <a:latin typeface="Georgia" panose="02040502050405020303" pitchFamily="18" charset="0"/>
              </a:rPr>
              <a:t>.  </a:t>
            </a:r>
            <a:r>
              <a:rPr lang="en-US" sz="2600" b="1" i="1" baseline="30000" dirty="0" smtClean="0">
                <a:latin typeface="Georgia" panose="02040502050405020303" pitchFamily="18" charset="0"/>
              </a:rPr>
              <a:t>4</a:t>
            </a:r>
            <a:r>
              <a:rPr lang="en-US" sz="2600" i="1" dirty="0" smtClean="0">
                <a:latin typeface="Georgia" panose="02040502050405020303" pitchFamily="18" charset="0"/>
              </a:rPr>
              <a:t>Now </a:t>
            </a:r>
            <a:r>
              <a:rPr lang="en-US" sz="2600" i="1" dirty="0">
                <a:latin typeface="Georgia" panose="02040502050405020303" pitchFamily="18" charset="0"/>
              </a:rPr>
              <a:t>this I say lest anyone should deceive you with persuasive words. </a:t>
            </a:r>
            <a:r>
              <a:rPr lang="en-US" sz="2600" b="1" i="1" baseline="30000" dirty="0" smtClean="0">
                <a:latin typeface="Georgia" panose="02040502050405020303" pitchFamily="18" charset="0"/>
              </a:rPr>
              <a:t>5</a:t>
            </a:r>
            <a:r>
              <a:rPr lang="en-US" sz="2600" i="1" baseline="30000" dirty="0" smtClean="0">
                <a:latin typeface="Georgia" panose="02040502050405020303" pitchFamily="18" charset="0"/>
              </a:rPr>
              <a:t> </a:t>
            </a:r>
            <a:r>
              <a:rPr lang="en-US" sz="2600" i="1" baseline="30000" dirty="0">
                <a:latin typeface="Georgia" panose="02040502050405020303" pitchFamily="18" charset="0"/>
              </a:rPr>
              <a:t> </a:t>
            </a:r>
            <a:r>
              <a:rPr lang="en-US" sz="2600" i="1" dirty="0">
                <a:latin typeface="Georgia" panose="02040502050405020303" pitchFamily="18" charset="0"/>
              </a:rPr>
              <a:t>For though I am absent in the flesh, yet I am with you in spirit, rejoicing to see your good order and the steadfastness of your faith in Christ</a:t>
            </a:r>
            <a:r>
              <a:rPr lang="en-US" sz="2600" i="1" dirty="0" smtClean="0">
                <a:latin typeface="Georgia" panose="02040502050405020303" pitchFamily="18" charset="0"/>
              </a:rPr>
              <a:t>. </a:t>
            </a:r>
            <a:endParaRPr lang="en-US" sz="2600" i="1" dirty="0">
              <a:latin typeface="Georgia" panose="02040502050405020303" pitchFamily="18" charset="0"/>
            </a:endParaRPr>
          </a:p>
        </p:txBody>
      </p:sp>
    </p:spTree>
    <p:extLst>
      <p:ext uri="{BB962C8B-B14F-4D97-AF65-F5344CB8AC3E}">
        <p14:creationId xmlns="" xmlns:p14="http://schemas.microsoft.com/office/powerpoint/2010/main" val="9913788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31030</TotalTime>
  <Words>3280</Words>
  <Application>Microsoft Office PowerPoint</Application>
  <PresentationFormat>On-screen Show (4:3)</PresentationFormat>
  <Paragraphs>236</Paragraphs>
  <Slides>39</Slides>
  <Notes>35</Notes>
  <HiddenSlides>0</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Trek</vt:lpstr>
      <vt:lpstr>1_Trek</vt:lpstr>
      <vt:lpstr>Slide 1</vt:lpstr>
      <vt:lpstr>Slide 2</vt:lpstr>
      <vt:lpstr>Colossians Chapter Overview</vt:lpstr>
      <vt:lpstr>Slide 4</vt:lpstr>
      <vt:lpstr>Colossians Lesson Overview</vt:lpstr>
      <vt:lpstr>Colossians Lesson Overview</vt:lpstr>
      <vt:lpstr>Colossians Lesson Overview</vt:lpstr>
      <vt:lpstr>Colossians Lesson Overview</vt:lpstr>
      <vt:lpstr>Colossians 2:1 – 5  </vt:lpstr>
      <vt:lpstr>Colossians 2:1 – 5 </vt:lpstr>
      <vt:lpstr>Colossians 2:1 – 5 </vt:lpstr>
      <vt:lpstr>Colossians 2:1 – 5 </vt:lpstr>
      <vt:lpstr>Colossians 2:1 – 5 </vt:lpstr>
      <vt:lpstr>Colossians 2:1 – 5 </vt:lpstr>
      <vt:lpstr>Colossians 2:6 – 7   </vt:lpstr>
      <vt:lpstr>Colossians 2:6 – 7 </vt:lpstr>
      <vt:lpstr>Colossians 2:6 – 7  </vt:lpstr>
      <vt:lpstr>Colossians 2:6 – 7  </vt:lpstr>
      <vt:lpstr>Colossians 2:6 – 7  </vt:lpstr>
      <vt:lpstr>Colossians 2:6 – 7  </vt:lpstr>
      <vt:lpstr>Colossians 2:6 – 7  </vt:lpstr>
      <vt:lpstr>Colossians 2:8 – 10   </vt:lpstr>
      <vt:lpstr>Colossians 2:8 – 10  </vt:lpstr>
      <vt:lpstr>Colossians 2:8 – 10  </vt:lpstr>
      <vt:lpstr>Colossians 2:8 – 10  </vt:lpstr>
      <vt:lpstr>Colossians 2:8 – 10</vt:lpstr>
      <vt:lpstr>Colossians 2:8 – 10 </vt:lpstr>
      <vt:lpstr>Colossians 2:8 – 10 </vt:lpstr>
      <vt:lpstr>Colossians 2:8 – 10 </vt:lpstr>
      <vt:lpstr>Colossians 2:8 – 10 </vt:lpstr>
      <vt:lpstr>Colossians 2:8 – 10 </vt:lpstr>
      <vt:lpstr>Colossians 2:8 – 10 </vt:lpstr>
      <vt:lpstr>Slide 33</vt:lpstr>
      <vt:lpstr>Application - Watering our roots</vt:lpstr>
      <vt:lpstr>Application - Watering our roots</vt:lpstr>
      <vt:lpstr>Application - Watering our roots</vt:lpstr>
      <vt:lpstr>Application - Watering our roots</vt:lpstr>
      <vt:lpstr>Slide 38</vt:lpstr>
      <vt:lpstr>Slide 39</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6529</cp:revision>
  <dcterms:created xsi:type="dcterms:W3CDTF">2016-10-08T19:35:00Z</dcterms:created>
  <dcterms:modified xsi:type="dcterms:W3CDTF">2023-02-06T22:35:43Z</dcterms:modified>
</cp:coreProperties>
</file>